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9" r:id="rId2"/>
    <p:sldId id="257" r:id="rId3"/>
    <p:sldId id="256" r:id="rId4"/>
    <p:sldId id="260" r:id="rId5"/>
    <p:sldId id="261" r:id="rId6"/>
    <p:sldId id="270" r:id="rId7"/>
    <p:sldId id="286" r:id="rId8"/>
    <p:sldId id="258" r:id="rId9"/>
    <p:sldId id="269" r:id="rId10"/>
    <p:sldId id="271" r:id="rId11"/>
    <p:sldId id="284" r:id="rId12"/>
    <p:sldId id="285" r:id="rId13"/>
    <p:sldId id="277" r:id="rId14"/>
    <p:sldId id="294" r:id="rId15"/>
    <p:sldId id="296" r:id="rId16"/>
    <p:sldId id="297" r:id="rId17"/>
    <p:sldId id="299" r:id="rId18"/>
    <p:sldId id="305" r:id="rId19"/>
    <p:sldId id="306" r:id="rId20"/>
    <p:sldId id="307" r:id="rId21"/>
    <p:sldId id="308" r:id="rId22"/>
    <p:sldId id="309" r:id="rId23"/>
    <p:sldId id="310" r:id="rId24"/>
    <p:sldId id="311" r:id="rId25"/>
    <p:sldId id="287" r:id="rId26"/>
    <p:sldId id="312" r:id="rId27"/>
    <p:sldId id="304" r:id="rId28"/>
    <p:sldId id="275" r:id="rId29"/>
    <p:sldId id="291" r:id="rId30"/>
    <p:sldId id="2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431CB-132C-8017-B7A9-8B48DB5AE29A}" v="473" dt="2023-12-26T10:27:07.562"/>
    <p1510:client id="{03F9A097-5DFB-0AE5-B0C8-E19A6D2362DC}" v="289" dt="2023-11-22T00:56:21.797"/>
    <p1510:client id="{09ECC259-6302-01CE-8F13-2A7E512A2073}" v="397" dt="2023-11-21T16:13:50.167"/>
    <p1510:client id="{0BD2D9D4-E666-2410-218D-E7CCBC742241}" v="311" dt="2023-12-27T00:13:26.454"/>
    <p1510:client id="{0E1870C8-80D5-0BA8-8E63-7678CC50D437}" v="24" dt="2023-12-27T00:45:23.561"/>
    <p1510:client id="{29EDAB5B-5DBC-72DD-FA28-4661CFB68D31}" v="1080" dt="2023-12-26T19:35:37.488"/>
    <p1510:client id="{4186764F-4CE4-1ACC-EF61-8A214CFE0D72}" v="22" dt="2023-12-27T00:38:44.982"/>
    <p1510:client id="{5CCB3F0F-2E68-4701-8912-F77DC8FC884D}" v="187" dt="2023-11-21T15:40:39.315"/>
    <p1510:client id="{600E9BD9-FCC2-B432-9F26-14FACD097ADA}" v="1301" dt="2023-11-21T14:09:19.605"/>
    <p1510:client id="{A8CC7EB6-2A45-8521-A97C-4ED49986111A}" v="177" dt="2023-12-27T00:50:26.207"/>
    <p1510:client id="{B74C9DF7-61F0-6B98-3D64-8844AEAC242B}" v="241" dt="2023-11-21T15:47:06.876"/>
    <p1510:client id="{B88657D6-F74C-81A4-23FC-21653E40A920}" v="100" dt="2023-12-27T00:43:47.357"/>
    <p1510:client id="{D1330DFF-AAC7-7726-98F1-4489AA02E6EA}" v="2018" dt="2023-11-21T18:57:35.921"/>
    <p1510:client id="{D7B3AC91-F307-00F4-7C36-C1CA41F20DE1}" v="51" dt="2023-11-21T15:24:51.042"/>
    <p1510:client id="{F8492FB5-DD89-6EB5-3AD5-227BF2F5C3B6}" v="3" dt="2023-12-26T08:21:50.499"/>
    <p1510:client id="{FCFD6EDD-CBFD-7464-B7C5-C51F87DF50A6}" v="4" dt="2023-12-28T06:10:37.859"/>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12/27/2023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12/27/2023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12/27/2023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12/27/2023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12/27/2023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12/27/2023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12/27/2023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12/27/2023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12/27/2023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12/27/2023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12/27/2023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12/27/2023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2.1. Data Preparation</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5" name="Text Placeholder 2">
            <a:extLst>
              <a:ext uri="{FF2B5EF4-FFF2-40B4-BE49-F238E27FC236}">
                <a16:creationId xmlns:a16="http://schemas.microsoft.com/office/drawing/2014/main" id="{14E095E7-CBFD-B74E-4A7B-847AD4B8EEBD}"/>
              </a:ext>
            </a:extLst>
          </p:cNvPr>
          <p:cNvSpPr>
            <a:spLocks noGrp="1"/>
          </p:cNvSpPr>
          <p:nvPr>
            <p:ph type="body" sz="quarter" idx="13"/>
          </p:nvPr>
        </p:nvSpPr>
        <p:spPr>
          <a:xfrm>
            <a:off x="337539" y="735627"/>
            <a:ext cx="11802712" cy="5279283"/>
          </a:xfrm>
        </p:spPr>
        <p:txBody>
          <a:bodyPr lIns="91440" tIns="45720" rIns="91440" bIns="45720" anchor="t"/>
          <a:lstStyle/>
          <a:p>
            <a:pPr>
              <a:lnSpc>
                <a:spcPct val="150000"/>
              </a:lnSpc>
            </a:pPr>
            <a:r>
              <a:rPr lang="en-US">
                <a:latin typeface="Lato"/>
                <a:ea typeface="Lato"/>
                <a:cs typeface="Lato"/>
              </a:rPr>
              <a:t>The dataset are prepared from Vietnam's </a:t>
            </a:r>
            <a:endParaRPr lang="en-US"/>
          </a:p>
          <a:p>
            <a:pPr marL="0" indent="0">
              <a:lnSpc>
                <a:spcPct val="150000"/>
              </a:lnSpc>
              <a:buNone/>
            </a:pPr>
            <a:r>
              <a:rPr lang="en-US">
                <a:latin typeface="Lato"/>
                <a:ea typeface="Lato"/>
                <a:cs typeface="Lato"/>
              </a:rPr>
              <a:t>news website: </a:t>
            </a:r>
            <a:r>
              <a:rPr lang="en-US" err="1">
                <a:latin typeface="Lato"/>
                <a:ea typeface="Lato"/>
                <a:cs typeface="Lato"/>
              </a:rPr>
              <a:t>VNExpress</a:t>
            </a:r>
            <a:endParaRPr lang="en-US" err="1">
              <a:solidFill>
                <a:srgbClr val="1B1B1B"/>
              </a:solidFill>
            </a:endParaRPr>
          </a:p>
          <a:p>
            <a:pPr>
              <a:lnSpc>
                <a:spcPct val="150000"/>
              </a:lnSpc>
            </a:pPr>
            <a:r>
              <a:rPr lang="en-US">
                <a:latin typeface="Lato"/>
                <a:ea typeface="Lato"/>
                <a:cs typeface="Lato"/>
              </a:rPr>
              <a:t>Use library BeautifulSoup4 in Python </a:t>
            </a:r>
          </a:p>
          <a:p>
            <a:pPr marL="0" indent="0">
              <a:lnSpc>
                <a:spcPct val="150000"/>
              </a:lnSpc>
              <a:buNone/>
            </a:pPr>
            <a:r>
              <a:rPr lang="en-US">
                <a:latin typeface="Lato"/>
                <a:ea typeface="Lato"/>
                <a:cs typeface="Lato"/>
              </a:rPr>
              <a:t>for web scrapping</a:t>
            </a:r>
            <a:endParaRPr lang="en-US"/>
          </a:p>
          <a:p>
            <a:pPr>
              <a:lnSpc>
                <a:spcPct val="150000"/>
              </a:lnSpc>
            </a:pPr>
            <a:r>
              <a:rPr lang="en-US">
                <a:solidFill>
                  <a:srgbClr val="0F0F0F"/>
                </a:solidFill>
                <a:latin typeface="Lato"/>
                <a:ea typeface="Lato"/>
                <a:cs typeface="Lato"/>
              </a:rPr>
              <a:t>For each article, sequentially scrape three </a:t>
            </a:r>
            <a:endParaRPr lang="en-US">
              <a:solidFill>
                <a:srgbClr val="0F0F0F"/>
              </a:solidFill>
            </a:endParaRPr>
          </a:p>
          <a:p>
            <a:pPr marL="0" indent="0">
              <a:lnSpc>
                <a:spcPct val="150000"/>
              </a:lnSpc>
              <a:buNone/>
            </a:pPr>
            <a:r>
              <a:rPr lang="en-US">
                <a:solidFill>
                  <a:srgbClr val="0F0F0F"/>
                </a:solidFill>
                <a:latin typeface="Lato"/>
                <a:ea typeface="Lato"/>
                <a:cs typeface="Lato"/>
              </a:rPr>
              <a:t>text components: the title, </a:t>
            </a:r>
            <a:endParaRPr lang="en-US">
              <a:solidFill>
                <a:srgbClr val="0F0F0F"/>
              </a:solidFill>
            </a:endParaRPr>
          </a:p>
          <a:p>
            <a:pPr marL="0" indent="0">
              <a:lnSpc>
                <a:spcPct val="150000"/>
              </a:lnSpc>
              <a:buNone/>
            </a:pPr>
            <a:r>
              <a:rPr lang="en-US">
                <a:solidFill>
                  <a:srgbClr val="0F0F0F"/>
                </a:solidFill>
                <a:latin typeface="Lato"/>
                <a:ea typeface="Lato"/>
                <a:cs typeface="Lato"/>
              </a:rPr>
              <a:t>description, and content</a:t>
            </a:r>
            <a:endParaRPr lang="en-US">
              <a:solidFill>
                <a:srgbClr val="0F0F0F"/>
              </a:solidFill>
            </a:endParaRPr>
          </a:p>
        </p:txBody>
      </p:sp>
      <p:pic>
        <p:nvPicPr>
          <p:cNvPr id="3" name="Hình ảnh 2" descr="Ảnh có chứa văn bản, ảnh chụp màn hình, Phông chữ, số&#10;&#10;Mô tả được tự động tạo">
            <a:extLst>
              <a:ext uri="{FF2B5EF4-FFF2-40B4-BE49-F238E27FC236}">
                <a16:creationId xmlns:a16="http://schemas.microsoft.com/office/drawing/2014/main" id="{838E74C9-4DE0-C0E7-4F9F-793D6E368209}"/>
              </a:ext>
            </a:extLst>
          </p:cNvPr>
          <p:cNvPicPr>
            <a:picLocks noChangeAspect="1"/>
          </p:cNvPicPr>
          <p:nvPr/>
        </p:nvPicPr>
        <p:blipFill>
          <a:blip r:embed="rId2"/>
          <a:stretch>
            <a:fillRect/>
          </a:stretch>
        </p:blipFill>
        <p:spPr>
          <a:xfrm>
            <a:off x="7143534" y="2556174"/>
            <a:ext cx="5048988" cy="2420454"/>
          </a:xfrm>
          <a:prstGeom prst="rect">
            <a:avLst/>
          </a:prstGeom>
        </p:spPr>
      </p:pic>
    </p:spTree>
    <p:extLst>
      <p:ext uri="{BB962C8B-B14F-4D97-AF65-F5344CB8AC3E}">
        <p14:creationId xmlns:p14="http://schemas.microsoft.com/office/powerpoint/2010/main" val="101618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2.1. Data Preparation</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5" name="Text Placeholder 2">
            <a:extLst>
              <a:ext uri="{FF2B5EF4-FFF2-40B4-BE49-F238E27FC236}">
                <a16:creationId xmlns:a16="http://schemas.microsoft.com/office/drawing/2014/main" id="{14E095E7-CBFD-B74E-4A7B-847AD4B8EEBD}"/>
              </a:ext>
            </a:extLst>
          </p:cNvPr>
          <p:cNvSpPr>
            <a:spLocks noGrp="1"/>
          </p:cNvSpPr>
          <p:nvPr>
            <p:ph type="body" sz="quarter" idx="13"/>
          </p:nvPr>
        </p:nvSpPr>
        <p:spPr>
          <a:xfrm>
            <a:off x="337539" y="1032510"/>
            <a:ext cx="11515725" cy="4938713"/>
          </a:xfrm>
        </p:spPr>
        <p:txBody>
          <a:bodyPr lIns="91440" tIns="45720" rIns="91440" bIns="45720" anchor="t"/>
          <a:lstStyle/>
          <a:p>
            <a:pPr marL="457200" indent="-457200">
              <a:lnSpc>
                <a:spcPct val="150000"/>
              </a:lnSpc>
            </a:pPr>
            <a:r>
              <a:rPr lang="en-US">
                <a:solidFill>
                  <a:srgbClr val="0F0F0F"/>
                </a:solidFill>
                <a:latin typeface="Lato"/>
                <a:ea typeface="Lato"/>
                <a:cs typeface="Lato"/>
              </a:rPr>
              <a:t>Scraping either one category at a time or all categories at once included 11 article types:</a:t>
            </a:r>
            <a:endParaRPr lang="vi-VN"/>
          </a:p>
          <a:p>
            <a:pPr marL="0" indent="0" algn="just">
              <a:lnSpc>
                <a:spcPct val="150000"/>
              </a:lnSpc>
              <a:buNone/>
            </a:pPr>
            <a:r>
              <a:rPr lang="en-US" sz="1600">
                <a:solidFill>
                  <a:srgbClr val="0F0F0F"/>
                </a:solidFill>
                <a:latin typeface="Lato"/>
                <a:ea typeface="Lato"/>
                <a:cs typeface="Lato"/>
              </a:rPr>
              <a:t>           - </a:t>
            </a:r>
            <a:r>
              <a:rPr lang="en-US" sz="1600" err="1">
                <a:solidFill>
                  <a:srgbClr val="0F0F0F"/>
                </a:solidFill>
                <a:latin typeface="Lato"/>
                <a:ea typeface="Lato"/>
                <a:cs typeface="Lato"/>
              </a:rPr>
              <a:t>Thời</a:t>
            </a:r>
            <a:r>
              <a:rPr lang="en-US" sz="1600">
                <a:solidFill>
                  <a:srgbClr val="0F0F0F"/>
                </a:solidFill>
                <a:latin typeface="Lato"/>
                <a:ea typeface="Lato"/>
                <a:cs typeface="Lato"/>
              </a:rPr>
              <a:t> </a:t>
            </a:r>
            <a:r>
              <a:rPr lang="en-US" sz="1600" err="1">
                <a:solidFill>
                  <a:srgbClr val="0F0F0F"/>
                </a:solidFill>
                <a:latin typeface="Lato"/>
                <a:ea typeface="Lato"/>
                <a:cs typeface="Lato"/>
              </a:rPr>
              <a:t>sự</a:t>
            </a:r>
            <a:r>
              <a:rPr lang="en-US" sz="1600">
                <a:solidFill>
                  <a:srgbClr val="0F0F0F"/>
                </a:solidFill>
                <a:latin typeface="Lato"/>
                <a:ea typeface="Lato"/>
                <a:cs typeface="Lato"/>
              </a:rPr>
              <a:t>                        - </a:t>
            </a:r>
            <a:r>
              <a:rPr lang="en-US" sz="1600" err="1">
                <a:solidFill>
                  <a:srgbClr val="0F0F0F"/>
                </a:solidFill>
                <a:latin typeface="Lato"/>
                <a:ea typeface="Lato"/>
                <a:cs typeface="Lato"/>
              </a:rPr>
              <a:t>Thể</a:t>
            </a:r>
            <a:r>
              <a:rPr lang="en-US" sz="1600">
                <a:solidFill>
                  <a:srgbClr val="0F0F0F"/>
                </a:solidFill>
                <a:latin typeface="Lato"/>
                <a:ea typeface="Lato"/>
                <a:cs typeface="Lato"/>
              </a:rPr>
              <a:t> </a:t>
            </a:r>
            <a:r>
              <a:rPr lang="en-US" sz="1600" err="1">
                <a:solidFill>
                  <a:srgbClr val="0F0F0F"/>
                </a:solidFill>
                <a:latin typeface="Lato"/>
                <a:ea typeface="Lato"/>
                <a:cs typeface="Lato"/>
              </a:rPr>
              <a:t>thao</a:t>
            </a:r>
            <a:r>
              <a:rPr lang="en-US" sz="1600">
                <a:solidFill>
                  <a:srgbClr val="0F0F0F"/>
                </a:solidFill>
                <a:latin typeface="Lato"/>
                <a:ea typeface="Lato"/>
                <a:cs typeface="Lato"/>
              </a:rPr>
              <a:t>     </a:t>
            </a:r>
            <a:endParaRPr lang="en-US" sz="1600">
              <a:solidFill>
                <a:srgbClr val="0F0F0F"/>
              </a:solidFill>
            </a:endParaRPr>
          </a:p>
          <a:p>
            <a:pPr marL="0" indent="0" algn="just">
              <a:lnSpc>
                <a:spcPct val="150000"/>
              </a:lnSpc>
              <a:buNone/>
            </a:pPr>
            <a:r>
              <a:rPr lang="en-US" sz="1600">
                <a:solidFill>
                  <a:srgbClr val="0F0F0F"/>
                </a:solidFill>
                <a:latin typeface="Lato"/>
                <a:ea typeface="Lato"/>
                <a:cs typeface="Lato"/>
              </a:rPr>
              <a:t>           - Du </a:t>
            </a:r>
            <a:r>
              <a:rPr lang="en-US" sz="1600" err="1">
                <a:solidFill>
                  <a:srgbClr val="0F0F0F"/>
                </a:solidFill>
                <a:latin typeface="Lato"/>
                <a:ea typeface="Lato"/>
                <a:cs typeface="Lato"/>
              </a:rPr>
              <a:t>lịch</a:t>
            </a:r>
            <a:r>
              <a:rPr lang="en-US" sz="1600">
                <a:solidFill>
                  <a:srgbClr val="0F0F0F"/>
                </a:solidFill>
                <a:latin typeface="Lato"/>
                <a:ea typeface="Lato"/>
                <a:cs typeface="Lato"/>
              </a:rPr>
              <a:t>                         - Pháp </a:t>
            </a:r>
            <a:r>
              <a:rPr lang="en-US" sz="1600" err="1">
                <a:solidFill>
                  <a:srgbClr val="0F0F0F"/>
                </a:solidFill>
                <a:latin typeface="Lato"/>
                <a:ea typeface="Lato"/>
                <a:cs typeface="Lato"/>
              </a:rPr>
              <a:t>lụât</a:t>
            </a:r>
            <a:endParaRPr lang="en-US" sz="1600">
              <a:solidFill>
                <a:srgbClr val="0F0F0F"/>
              </a:solidFill>
              <a:latin typeface="Lato"/>
              <a:ea typeface="Lato"/>
              <a:cs typeface="Lato"/>
            </a:endParaRPr>
          </a:p>
          <a:p>
            <a:pPr marL="0" indent="0" algn="just">
              <a:lnSpc>
                <a:spcPct val="150000"/>
              </a:lnSpc>
              <a:buNone/>
            </a:pPr>
            <a:r>
              <a:rPr lang="en-US" sz="1600">
                <a:solidFill>
                  <a:srgbClr val="0F0F0F"/>
                </a:solidFill>
                <a:latin typeface="Lato"/>
                <a:ea typeface="Lato"/>
                <a:cs typeface="Lato"/>
              </a:rPr>
              <a:t>           - </a:t>
            </a:r>
            <a:r>
              <a:rPr lang="en-US" sz="1600" err="1">
                <a:solidFill>
                  <a:srgbClr val="0F0F0F"/>
                </a:solidFill>
                <a:latin typeface="Lato"/>
                <a:ea typeface="Lato"/>
                <a:cs typeface="Lato"/>
              </a:rPr>
              <a:t>Thế</a:t>
            </a:r>
            <a:r>
              <a:rPr lang="en-US" sz="1600">
                <a:solidFill>
                  <a:srgbClr val="0F0F0F"/>
                </a:solidFill>
                <a:latin typeface="Lato"/>
                <a:ea typeface="Lato"/>
                <a:cs typeface="Lato"/>
              </a:rPr>
              <a:t> </a:t>
            </a:r>
            <a:r>
              <a:rPr lang="en-US" sz="1600" err="1">
                <a:solidFill>
                  <a:srgbClr val="0F0F0F"/>
                </a:solidFill>
                <a:latin typeface="Lato"/>
                <a:ea typeface="Lato"/>
                <a:cs typeface="Lato"/>
              </a:rPr>
              <a:t>giới</a:t>
            </a:r>
            <a:r>
              <a:rPr lang="en-US" sz="1600">
                <a:solidFill>
                  <a:srgbClr val="0F0F0F"/>
                </a:solidFill>
                <a:latin typeface="Lato"/>
                <a:ea typeface="Lato"/>
                <a:cs typeface="Lato"/>
              </a:rPr>
              <a:t>                       - </a:t>
            </a:r>
            <a:r>
              <a:rPr lang="en-US" sz="1600" err="1">
                <a:solidFill>
                  <a:srgbClr val="0F0F0F"/>
                </a:solidFill>
                <a:latin typeface="Lato"/>
                <a:ea typeface="Lato"/>
                <a:cs typeface="Lato"/>
              </a:rPr>
              <a:t>Giáo</a:t>
            </a:r>
            <a:r>
              <a:rPr lang="en-US" sz="1600">
                <a:solidFill>
                  <a:srgbClr val="0F0F0F"/>
                </a:solidFill>
                <a:latin typeface="Lato"/>
                <a:ea typeface="Lato"/>
                <a:cs typeface="Lato"/>
              </a:rPr>
              <a:t> </a:t>
            </a:r>
            <a:r>
              <a:rPr lang="en-US" sz="1600" err="1">
                <a:solidFill>
                  <a:srgbClr val="0F0F0F"/>
                </a:solidFill>
                <a:latin typeface="Lato"/>
                <a:ea typeface="Lato"/>
                <a:cs typeface="Lato"/>
              </a:rPr>
              <a:t>dục</a:t>
            </a:r>
            <a:endParaRPr lang="en-US" sz="1600">
              <a:solidFill>
                <a:srgbClr val="0F0F0F"/>
              </a:solidFill>
              <a:latin typeface="Lato"/>
              <a:ea typeface="Lato"/>
              <a:cs typeface="Lato"/>
            </a:endParaRPr>
          </a:p>
          <a:p>
            <a:pPr marL="0" indent="0" algn="just">
              <a:lnSpc>
                <a:spcPct val="150000"/>
              </a:lnSpc>
              <a:buNone/>
            </a:pPr>
            <a:r>
              <a:rPr lang="en-US" sz="1600">
                <a:solidFill>
                  <a:srgbClr val="0F0F0F"/>
                </a:solidFill>
                <a:latin typeface="Lato"/>
                <a:ea typeface="Lato"/>
                <a:cs typeface="Lato"/>
              </a:rPr>
              <a:t>           - Kinh </a:t>
            </a:r>
            <a:r>
              <a:rPr lang="en-US" sz="1600" err="1">
                <a:solidFill>
                  <a:srgbClr val="0F0F0F"/>
                </a:solidFill>
                <a:latin typeface="Lato"/>
                <a:ea typeface="Lato"/>
                <a:cs typeface="Lato"/>
              </a:rPr>
              <a:t>doanh</a:t>
            </a:r>
            <a:r>
              <a:rPr lang="en-US" sz="1600">
                <a:solidFill>
                  <a:srgbClr val="0F0F0F"/>
                </a:solidFill>
                <a:latin typeface="Lato"/>
                <a:ea typeface="Lato"/>
                <a:cs typeface="Lato"/>
              </a:rPr>
              <a:t>                 - </a:t>
            </a:r>
            <a:r>
              <a:rPr lang="en-US" sz="1600" err="1">
                <a:solidFill>
                  <a:srgbClr val="0F0F0F"/>
                </a:solidFill>
                <a:latin typeface="Lato"/>
                <a:ea typeface="Lato"/>
                <a:cs typeface="Lato"/>
              </a:rPr>
              <a:t>Sức</a:t>
            </a:r>
            <a:r>
              <a:rPr lang="en-US" sz="1600">
                <a:solidFill>
                  <a:srgbClr val="0F0F0F"/>
                </a:solidFill>
                <a:latin typeface="Lato"/>
                <a:ea typeface="Lato"/>
                <a:cs typeface="Lato"/>
              </a:rPr>
              <a:t> </a:t>
            </a:r>
            <a:r>
              <a:rPr lang="en-US" sz="1600" err="1">
                <a:solidFill>
                  <a:srgbClr val="0F0F0F"/>
                </a:solidFill>
                <a:latin typeface="Lato"/>
                <a:ea typeface="Lato"/>
                <a:cs typeface="Lato"/>
              </a:rPr>
              <a:t>khỏe</a:t>
            </a:r>
            <a:endParaRPr lang="en-US" sz="1600">
              <a:solidFill>
                <a:srgbClr val="0F0F0F"/>
              </a:solidFill>
              <a:latin typeface="Lato"/>
              <a:ea typeface="Lato"/>
              <a:cs typeface="Lato"/>
            </a:endParaRPr>
          </a:p>
          <a:p>
            <a:pPr marL="0" indent="0" algn="just">
              <a:lnSpc>
                <a:spcPct val="150000"/>
              </a:lnSpc>
              <a:buNone/>
            </a:pPr>
            <a:r>
              <a:rPr lang="en-US" sz="1600">
                <a:solidFill>
                  <a:srgbClr val="0F0F0F"/>
                </a:solidFill>
                <a:latin typeface="Lato"/>
                <a:ea typeface="Lato"/>
                <a:cs typeface="Lato"/>
              </a:rPr>
              <a:t>           - Khoa </a:t>
            </a:r>
            <a:r>
              <a:rPr lang="en-US" sz="1600" err="1">
                <a:solidFill>
                  <a:srgbClr val="0F0F0F"/>
                </a:solidFill>
                <a:latin typeface="Lato"/>
                <a:ea typeface="Lato"/>
                <a:cs typeface="Lato"/>
              </a:rPr>
              <a:t>học</a:t>
            </a:r>
            <a:r>
              <a:rPr lang="en-US" sz="1600">
                <a:solidFill>
                  <a:srgbClr val="0F0F0F"/>
                </a:solidFill>
                <a:latin typeface="Lato"/>
                <a:ea typeface="Lato"/>
                <a:cs typeface="Lato"/>
              </a:rPr>
              <a:t>                     - </a:t>
            </a:r>
            <a:r>
              <a:rPr lang="en-US" sz="1600" err="1">
                <a:solidFill>
                  <a:srgbClr val="0F0F0F"/>
                </a:solidFill>
                <a:latin typeface="Lato"/>
                <a:ea typeface="Lato"/>
                <a:cs typeface="Lato"/>
              </a:rPr>
              <a:t>Đời</a:t>
            </a:r>
            <a:r>
              <a:rPr lang="en-US" sz="1600">
                <a:solidFill>
                  <a:srgbClr val="0F0F0F"/>
                </a:solidFill>
                <a:latin typeface="Lato"/>
                <a:ea typeface="Lato"/>
                <a:cs typeface="Lato"/>
              </a:rPr>
              <a:t> </a:t>
            </a:r>
            <a:r>
              <a:rPr lang="en-US" sz="1600" err="1">
                <a:solidFill>
                  <a:srgbClr val="0F0F0F"/>
                </a:solidFill>
                <a:latin typeface="Lato"/>
                <a:ea typeface="Lato"/>
                <a:cs typeface="Lato"/>
              </a:rPr>
              <a:t>sống</a:t>
            </a:r>
            <a:endParaRPr lang="en-US" sz="1600">
              <a:solidFill>
                <a:srgbClr val="0F0F0F"/>
              </a:solidFill>
              <a:latin typeface="Lato"/>
              <a:ea typeface="Lato"/>
              <a:cs typeface="Lato"/>
            </a:endParaRPr>
          </a:p>
          <a:p>
            <a:pPr marL="0" indent="0" algn="just">
              <a:lnSpc>
                <a:spcPct val="150000"/>
              </a:lnSpc>
              <a:buNone/>
            </a:pPr>
            <a:r>
              <a:rPr lang="en-US" sz="1600">
                <a:solidFill>
                  <a:srgbClr val="0F0F0F"/>
                </a:solidFill>
                <a:latin typeface="Lato"/>
                <a:ea typeface="Lato"/>
                <a:cs typeface="Lato"/>
              </a:rPr>
              <a:t>           - </a:t>
            </a:r>
            <a:r>
              <a:rPr lang="en-US" sz="1600" err="1">
                <a:solidFill>
                  <a:srgbClr val="0F0F0F"/>
                </a:solidFill>
                <a:latin typeface="Lato"/>
                <a:ea typeface="Lato"/>
                <a:cs typeface="Lato"/>
              </a:rPr>
              <a:t>Giải</a:t>
            </a:r>
            <a:r>
              <a:rPr lang="en-US" sz="1600">
                <a:solidFill>
                  <a:srgbClr val="0F0F0F"/>
                </a:solidFill>
                <a:latin typeface="Lato"/>
                <a:ea typeface="Lato"/>
                <a:cs typeface="Lato"/>
              </a:rPr>
              <a:t> </a:t>
            </a:r>
            <a:r>
              <a:rPr lang="en-US" sz="1600" err="1">
                <a:solidFill>
                  <a:srgbClr val="0F0F0F"/>
                </a:solidFill>
                <a:latin typeface="Lato"/>
                <a:ea typeface="Lato"/>
                <a:cs typeface="Lato"/>
              </a:rPr>
              <a:t>trí</a:t>
            </a:r>
            <a:r>
              <a:rPr lang="en-US" sz="1600">
                <a:solidFill>
                  <a:srgbClr val="0F0F0F"/>
                </a:solidFill>
                <a:latin typeface="Lato"/>
                <a:ea typeface="Lato"/>
                <a:cs typeface="Lato"/>
              </a:rPr>
              <a:t> </a:t>
            </a:r>
          </a:p>
        </p:txBody>
      </p:sp>
    </p:spTree>
    <p:extLst>
      <p:ext uri="{BB962C8B-B14F-4D97-AF65-F5344CB8AC3E}">
        <p14:creationId xmlns:p14="http://schemas.microsoft.com/office/powerpoint/2010/main" val="64398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2.1. Data Preparation</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5" name="Text Placeholder 2">
            <a:extLst>
              <a:ext uri="{FF2B5EF4-FFF2-40B4-BE49-F238E27FC236}">
                <a16:creationId xmlns:a16="http://schemas.microsoft.com/office/drawing/2014/main" id="{14E095E7-CBFD-B74E-4A7B-847AD4B8EEBD}"/>
              </a:ext>
            </a:extLst>
          </p:cNvPr>
          <p:cNvSpPr>
            <a:spLocks noGrp="1"/>
          </p:cNvSpPr>
          <p:nvPr>
            <p:ph type="body" sz="quarter" idx="13"/>
          </p:nvPr>
        </p:nvSpPr>
        <p:spPr>
          <a:xfrm>
            <a:off x="337539" y="1032510"/>
            <a:ext cx="11515725" cy="4938713"/>
          </a:xfrm>
        </p:spPr>
        <p:txBody>
          <a:bodyPr lIns="91440" tIns="45720" rIns="91440" bIns="45720" anchor="t"/>
          <a:lstStyle/>
          <a:p>
            <a:pPr marL="457200" indent="-457200">
              <a:lnSpc>
                <a:spcPct val="150000"/>
              </a:lnSpc>
            </a:pPr>
            <a:r>
              <a:rPr lang="en-US">
                <a:solidFill>
                  <a:srgbClr val="0F0F0F"/>
                </a:solidFill>
                <a:latin typeface="Lato"/>
                <a:ea typeface="Lato"/>
                <a:cs typeface="Lato"/>
              </a:rPr>
              <a:t>Example: A multi-page article list</a:t>
            </a:r>
          </a:p>
          <a:p>
            <a:pPr marL="457200" indent="-457200">
              <a:lnSpc>
                <a:spcPct val="150000"/>
              </a:lnSpc>
            </a:pPr>
            <a:endParaRPr lang="en-US">
              <a:solidFill>
                <a:srgbClr val="0F0F0F"/>
              </a:solidFill>
              <a:latin typeface="Lato"/>
              <a:ea typeface="Lato"/>
              <a:cs typeface="Lato"/>
            </a:endParaRPr>
          </a:p>
          <a:p>
            <a:pPr marL="457200" indent="-457200">
              <a:lnSpc>
                <a:spcPct val="150000"/>
              </a:lnSpc>
            </a:pPr>
            <a:endParaRPr lang="en-US">
              <a:solidFill>
                <a:srgbClr val="0F0F0F"/>
              </a:solidFill>
              <a:latin typeface="Lato"/>
              <a:ea typeface="Lato"/>
              <a:cs typeface="Lato"/>
            </a:endParaRPr>
          </a:p>
        </p:txBody>
      </p:sp>
      <p:pic>
        <p:nvPicPr>
          <p:cNvPr id="3" name="Hình ảnh 2" descr="Ảnh có chứa văn bản, đồ điện tử, ảnh chụp màn hình, phần mềm&#10;&#10;Mô tả được tự động tạo">
            <a:extLst>
              <a:ext uri="{FF2B5EF4-FFF2-40B4-BE49-F238E27FC236}">
                <a16:creationId xmlns:a16="http://schemas.microsoft.com/office/drawing/2014/main" id="{54BB9564-9489-8EF7-228F-5EA2518DA088}"/>
              </a:ext>
            </a:extLst>
          </p:cNvPr>
          <p:cNvPicPr>
            <a:picLocks noChangeAspect="1"/>
          </p:cNvPicPr>
          <p:nvPr/>
        </p:nvPicPr>
        <p:blipFill>
          <a:blip r:embed="rId2"/>
          <a:stretch>
            <a:fillRect/>
          </a:stretch>
        </p:blipFill>
        <p:spPr>
          <a:xfrm>
            <a:off x="2092036" y="1715330"/>
            <a:ext cx="8027717" cy="4397158"/>
          </a:xfrm>
          <a:prstGeom prst="rect">
            <a:avLst/>
          </a:prstGeom>
        </p:spPr>
      </p:pic>
    </p:spTree>
    <p:extLst>
      <p:ext uri="{BB962C8B-B14F-4D97-AF65-F5344CB8AC3E}">
        <p14:creationId xmlns:p14="http://schemas.microsoft.com/office/powerpoint/2010/main" val="106699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2.1. Data Preparation</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5" name="Text Placeholder 2">
            <a:extLst>
              <a:ext uri="{FF2B5EF4-FFF2-40B4-BE49-F238E27FC236}">
                <a16:creationId xmlns:a16="http://schemas.microsoft.com/office/drawing/2014/main" id="{14E095E7-CBFD-B74E-4A7B-847AD4B8EEBD}"/>
              </a:ext>
            </a:extLst>
          </p:cNvPr>
          <p:cNvSpPr>
            <a:spLocks noGrp="1"/>
          </p:cNvSpPr>
          <p:nvPr>
            <p:ph type="body" sz="quarter" idx="13"/>
          </p:nvPr>
        </p:nvSpPr>
        <p:spPr>
          <a:xfrm>
            <a:off x="337539" y="1032510"/>
            <a:ext cx="11515725" cy="4938713"/>
          </a:xfrm>
        </p:spPr>
        <p:txBody>
          <a:bodyPr lIns="91440" tIns="45720" rIns="91440" bIns="45720" anchor="t"/>
          <a:lstStyle/>
          <a:p>
            <a:pPr>
              <a:lnSpc>
                <a:spcPct val="150000"/>
              </a:lnSpc>
            </a:pPr>
            <a:r>
              <a:rPr lang="en-US">
                <a:solidFill>
                  <a:srgbClr val="0F0F0F"/>
                </a:solidFill>
                <a:latin typeface="Lato"/>
                <a:ea typeface="Lato"/>
                <a:cs typeface="Lato"/>
              </a:rPr>
              <a:t>Scraping one category at a time:</a:t>
            </a:r>
            <a:endParaRPr lang="en-US">
              <a:solidFill>
                <a:srgbClr val="000000"/>
              </a:solidFill>
            </a:endParaRPr>
          </a:p>
          <a:p>
            <a:pPr lvl="1">
              <a:lnSpc>
                <a:spcPct val="150000"/>
              </a:lnSpc>
            </a:pPr>
            <a:r>
              <a:rPr lang="en-US" sz="2200">
                <a:solidFill>
                  <a:srgbClr val="24292E"/>
                </a:solidFill>
                <a:latin typeface="Lato"/>
                <a:ea typeface="Lato"/>
                <a:cs typeface="Lato"/>
              </a:rPr>
              <a:t>python types_crawler.py --type [ARTICLE_TYPE] --pages [TOTAL_PAGES] --output [OUTPUT_DPATH]</a:t>
            </a:r>
            <a:endParaRPr lang="en-US" sz="2200">
              <a:solidFill>
                <a:srgbClr val="0F0F0F"/>
              </a:solidFill>
              <a:latin typeface="Lato"/>
              <a:ea typeface="Lato"/>
              <a:cs typeface="Lato"/>
            </a:endParaRPr>
          </a:p>
          <a:p>
            <a:pPr>
              <a:lnSpc>
                <a:spcPct val="150000"/>
              </a:lnSpc>
            </a:pPr>
            <a:r>
              <a:rPr lang="en-US" sz="2800">
                <a:solidFill>
                  <a:srgbClr val="0F0F0F"/>
                </a:solidFill>
                <a:latin typeface="Lato"/>
                <a:ea typeface="Lato"/>
                <a:cs typeface="Lato"/>
              </a:rPr>
              <a:t>Scraping </a:t>
            </a:r>
            <a:r>
              <a:rPr lang="en-US">
                <a:solidFill>
                  <a:srgbClr val="0F0F0F"/>
                </a:solidFill>
                <a:latin typeface="Lato"/>
                <a:ea typeface="Lato"/>
                <a:cs typeface="Lato"/>
              </a:rPr>
              <a:t>all</a:t>
            </a:r>
            <a:r>
              <a:rPr lang="en-US" sz="2800">
                <a:solidFill>
                  <a:srgbClr val="0F0F0F"/>
                </a:solidFill>
                <a:latin typeface="Lato"/>
                <a:ea typeface="Lato"/>
                <a:cs typeface="Lato"/>
              </a:rPr>
              <a:t> </a:t>
            </a:r>
            <a:r>
              <a:rPr lang="en-US">
                <a:solidFill>
                  <a:srgbClr val="0F0F0F"/>
                </a:solidFill>
                <a:latin typeface="Lato"/>
                <a:ea typeface="Lato"/>
                <a:cs typeface="Lato"/>
              </a:rPr>
              <a:t>categories</a:t>
            </a:r>
            <a:r>
              <a:rPr lang="en-US" sz="2800">
                <a:solidFill>
                  <a:srgbClr val="0F0F0F"/>
                </a:solidFill>
                <a:latin typeface="Lato"/>
                <a:ea typeface="Lato"/>
                <a:cs typeface="Lato"/>
              </a:rPr>
              <a:t> at a time:</a:t>
            </a:r>
          </a:p>
          <a:p>
            <a:pPr lvl="1">
              <a:lnSpc>
                <a:spcPct val="150000"/>
              </a:lnSpc>
            </a:pPr>
            <a:r>
              <a:rPr lang="en-US" sz="2200">
                <a:solidFill>
                  <a:srgbClr val="24292E"/>
                </a:solidFill>
                <a:latin typeface="Lato"/>
                <a:ea typeface="Lato"/>
                <a:cs typeface="Lato"/>
              </a:rPr>
              <a:t>python types_crawler.py --all --pages [TOTAL_PAGES] --output [OUTPUT_DPATH]</a:t>
            </a:r>
            <a:endParaRPr lang="en-US" sz="2200">
              <a:solidFill>
                <a:srgbClr val="0F0F0F"/>
              </a:solidFill>
              <a:latin typeface="Lato"/>
              <a:ea typeface="Lato"/>
              <a:cs typeface="Lato"/>
            </a:endParaRPr>
          </a:p>
          <a:p>
            <a:pPr>
              <a:lnSpc>
                <a:spcPct val="150000"/>
              </a:lnSpc>
            </a:pPr>
            <a:r>
              <a:rPr lang="en-US" b="1" u="sng">
                <a:solidFill>
                  <a:srgbClr val="0F0F0F"/>
                </a:solidFill>
                <a:latin typeface="Lato"/>
                <a:ea typeface="Lato"/>
                <a:cs typeface="Lato"/>
              </a:rPr>
              <a:t>Note</a:t>
            </a:r>
            <a:r>
              <a:rPr lang="en-US">
                <a:solidFill>
                  <a:srgbClr val="0F0F0F"/>
                </a:solidFill>
                <a:latin typeface="Lato"/>
                <a:ea typeface="Lato"/>
                <a:cs typeface="Lato"/>
              </a:rPr>
              <a:t>: Not every scraping attempt is successful,  If page lacks the predefined classes or tags, might not collect enough information</a:t>
            </a:r>
            <a:endParaRPr lang="en-US">
              <a:solidFill>
                <a:srgbClr val="0F0F0F"/>
              </a:solidFill>
            </a:endParaRPr>
          </a:p>
        </p:txBody>
      </p:sp>
    </p:spTree>
    <p:extLst>
      <p:ext uri="{BB962C8B-B14F-4D97-AF65-F5344CB8AC3E}">
        <p14:creationId xmlns:p14="http://schemas.microsoft.com/office/powerpoint/2010/main" val="86200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2.2. Data Cleaning &amp; Preprocessing</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5" name="Text Placeholder 2">
            <a:extLst>
              <a:ext uri="{FF2B5EF4-FFF2-40B4-BE49-F238E27FC236}">
                <a16:creationId xmlns:a16="http://schemas.microsoft.com/office/drawing/2014/main" id="{14E095E7-CBFD-B74E-4A7B-847AD4B8EEBD}"/>
              </a:ext>
            </a:extLst>
          </p:cNvPr>
          <p:cNvSpPr>
            <a:spLocks noGrp="1"/>
          </p:cNvSpPr>
          <p:nvPr>
            <p:ph type="body" sz="quarter" idx="13"/>
          </p:nvPr>
        </p:nvSpPr>
        <p:spPr>
          <a:xfrm>
            <a:off x="337539" y="1032510"/>
            <a:ext cx="11675213" cy="5417178"/>
          </a:xfrm>
        </p:spPr>
        <p:txBody>
          <a:bodyPr lIns="91440" tIns="45720" rIns="91440" bIns="45720" anchor="t"/>
          <a:lstStyle/>
          <a:p>
            <a:pPr>
              <a:lnSpc>
                <a:spcPct val="150000"/>
              </a:lnSpc>
            </a:pPr>
            <a:r>
              <a:rPr lang="en-US">
                <a:solidFill>
                  <a:srgbClr val="0F0F0F"/>
                </a:solidFill>
                <a:latin typeface="Lato"/>
                <a:ea typeface="Lato"/>
                <a:cs typeface="Lato"/>
              </a:rPr>
              <a:t>After preparation, we conduct to process the data:</a:t>
            </a:r>
            <a:endParaRPr lang="en-US">
              <a:solidFill>
                <a:srgbClr val="0F0F0F"/>
              </a:solidFill>
            </a:endParaRPr>
          </a:p>
          <a:p>
            <a:pPr marL="514350" indent="-514350">
              <a:lnSpc>
                <a:spcPct val="150000"/>
              </a:lnSpc>
              <a:buAutoNum type="arabicPeriod"/>
            </a:pPr>
            <a:r>
              <a:rPr lang="en-US">
                <a:solidFill>
                  <a:srgbClr val="0F0F0F"/>
                </a:solidFill>
                <a:latin typeface="Lato"/>
                <a:ea typeface="Lato"/>
                <a:cs typeface="Lato"/>
              </a:rPr>
              <a:t>Remove the special character in text (dot, comma,…) by using </a:t>
            </a:r>
            <a:r>
              <a:rPr lang="en-US" err="1">
                <a:solidFill>
                  <a:srgbClr val="0F0F0F"/>
                </a:solidFill>
                <a:latin typeface="Lato"/>
                <a:ea typeface="Lato"/>
                <a:cs typeface="Lato"/>
              </a:rPr>
              <a:t>gensim</a:t>
            </a:r>
            <a:r>
              <a:rPr lang="en-US">
                <a:solidFill>
                  <a:srgbClr val="0F0F0F"/>
                </a:solidFill>
                <a:latin typeface="Lato"/>
                <a:ea typeface="Lato"/>
                <a:cs typeface="Lato"/>
              </a:rPr>
              <a:t> </a:t>
            </a:r>
            <a:endParaRPr lang="en-US">
              <a:solidFill>
                <a:srgbClr val="0F0F0F"/>
              </a:solidFill>
            </a:endParaRPr>
          </a:p>
          <a:p>
            <a:pPr marL="0" indent="0">
              <a:lnSpc>
                <a:spcPct val="150000"/>
              </a:lnSpc>
              <a:buNone/>
            </a:pPr>
            <a:r>
              <a:rPr lang="en-US">
                <a:solidFill>
                  <a:srgbClr val="0F0F0F"/>
                </a:solidFill>
                <a:latin typeface="Lato"/>
                <a:ea typeface="Lato"/>
                <a:cs typeface="Lato"/>
              </a:rPr>
              <a:t>Library, normalize the unknown authors</a:t>
            </a:r>
            <a:endParaRPr lang="en-US">
              <a:solidFill>
                <a:srgbClr val="0F0F0F"/>
              </a:solidFill>
            </a:endParaRPr>
          </a:p>
          <a:p>
            <a:pPr marL="0" indent="0">
              <a:lnSpc>
                <a:spcPct val="150000"/>
              </a:lnSpc>
              <a:buNone/>
            </a:pPr>
            <a:r>
              <a:rPr lang="en-US">
                <a:solidFill>
                  <a:srgbClr val="0F0F0F"/>
                </a:solidFill>
                <a:latin typeface="Lato"/>
                <a:ea typeface="Lato"/>
                <a:cs typeface="Lato"/>
              </a:rPr>
              <a:t>2.   Using </a:t>
            </a:r>
            <a:r>
              <a:rPr lang="en-US" err="1">
                <a:solidFill>
                  <a:srgbClr val="0F0F0F"/>
                </a:solidFill>
                <a:latin typeface="Lato"/>
                <a:ea typeface="Lato"/>
                <a:cs typeface="Lato"/>
              </a:rPr>
              <a:t>PyVi</a:t>
            </a:r>
            <a:r>
              <a:rPr lang="en-US">
                <a:solidFill>
                  <a:srgbClr val="0F0F0F"/>
                </a:solidFill>
                <a:latin typeface="Lato"/>
                <a:ea typeface="Lato"/>
                <a:cs typeface="Lato"/>
              </a:rPr>
              <a:t> library to tokenize words in an articles' contents. Divide each article into 5 small parts: title data, description data, content data, author data and labels data</a:t>
            </a:r>
            <a:endParaRPr lang="en-US">
              <a:solidFill>
                <a:srgbClr val="0F0F0F"/>
              </a:solidFill>
            </a:endParaRPr>
          </a:p>
          <a:p>
            <a:pPr marL="0" indent="0">
              <a:lnSpc>
                <a:spcPct val="150000"/>
              </a:lnSpc>
              <a:buNone/>
            </a:pPr>
            <a:r>
              <a:rPr lang="en-US">
                <a:solidFill>
                  <a:srgbClr val="0F0F0F"/>
                </a:solidFill>
                <a:latin typeface="Lato"/>
                <a:ea typeface="Lato"/>
                <a:cs typeface="Lato"/>
              </a:rPr>
              <a:t>3.   </a:t>
            </a:r>
            <a:r>
              <a:rPr lang="en-US">
                <a:solidFill>
                  <a:srgbClr val="000000"/>
                </a:solidFill>
                <a:latin typeface="Lato"/>
                <a:ea typeface="Lato"/>
                <a:cs typeface="Lato"/>
              </a:rPr>
              <a:t>Save the processed data to pickle file for long-term purpose</a:t>
            </a:r>
            <a:endParaRPr lang="en-US">
              <a:latin typeface="Lato"/>
              <a:ea typeface="Lato"/>
              <a:cs typeface="Lato"/>
            </a:endParaRPr>
          </a:p>
          <a:p>
            <a:pPr marL="0" indent="0">
              <a:lnSpc>
                <a:spcPct val="150000"/>
              </a:lnSpc>
              <a:buNone/>
            </a:pPr>
            <a:endParaRPr lang="en-US">
              <a:solidFill>
                <a:srgbClr val="0F0F0F"/>
              </a:solidFill>
            </a:endParaRPr>
          </a:p>
        </p:txBody>
      </p:sp>
    </p:spTree>
    <p:extLst>
      <p:ext uri="{BB962C8B-B14F-4D97-AF65-F5344CB8AC3E}">
        <p14:creationId xmlns:p14="http://schemas.microsoft.com/office/powerpoint/2010/main" val="371743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AACBF-366C-FD27-D9EB-E19736974B9E}"/>
              </a:ext>
            </a:extLst>
          </p:cNvPr>
          <p:cNvSpPr>
            <a:spLocks noGrp="1"/>
          </p:cNvSpPr>
          <p:nvPr>
            <p:ph type="title"/>
          </p:nvPr>
        </p:nvSpPr>
        <p:spPr/>
        <p:txBody>
          <a:bodyPr lIns="91440" tIns="45720" rIns="91440" bIns="45720" anchor="t"/>
          <a:lstStyle/>
          <a:p>
            <a:r>
              <a:rPr lang="en-US">
                <a:latin typeface="Lato"/>
                <a:ea typeface="Lato"/>
                <a:cs typeface="Lato"/>
              </a:rPr>
              <a:t>2.3. Data Integration</a:t>
            </a:r>
            <a:endParaRPr lang="en-US"/>
          </a:p>
        </p:txBody>
      </p:sp>
      <p:sp>
        <p:nvSpPr>
          <p:cNvPr id="3" name="Text Placeholder 2">
            <a:extLst>
              <a:ext uri="{FF2B5EF4-FFF2-40B4-BE49-F238E27FC236}">
                <a16:creationId xmlns:a16="http://schemas.microsoft.com/office/drawing/2014/main" id="{88A4D1A7-0C5C-4735-FA5A-FC414FAF8356}"/>
              </a:ext>
            </a:extLst>
          </p:cNvPr>
          <p:cNvSpPr>
            <a:spLocks noGrp="1"/>
          </p:cNvSpPr>
          <p:nvPr>
            <p:ph type="body" sz="quarter" idx="13"/>
          </p:nvPr>
        </p:nvSpPr>
        <p:spPr/>
        <p:txBody>
          <a:bodyPr lIns="91440" tIns="45720" rIns="91440" bIns="45720" anchor="t"/>
          <a:lstStyle/>
          <a:p>
            <a:r>
              <a:rPr lang="en-US">
                <a:latin typeface="Lato"/>
                <a:ea typeface="Lato"/>
                <a:cs typeface="Lato"/>
              </a:rPr>
              <a:t>We load the processed data from pickle file in the previous step into 5 parts: title, description, content, author and labels</a:t>
            </a:r>
          </a:p>
          <a:p>
            <a:r>
              <a:rPr lang="en-US">
                <a:latin typeface="Lato"/>
                <a:ea typeface="Lato"/>
                <a:cs typeface="Lato"/>
              </a:rPr>
              <a:t>We integrate 5 above parts into one dataset. Each sample in this dataset has 5 corresponding fields:</a:t>
            </a:r>
          </a:p>
          <a:p>
            <a:endParaRPr lang="en-US"/>
          </a:p>
          <a:p>
            <a:endParaRPr lang="en-US"/>
          </a:p>
          <a:p>
            <a:endParaRPr lang="en-US"/>
          </a:p>
        </p:txBody>
      </p:sp>
      <p:sp>
        <p:nvSpPr>
          <p:cNvPr id="4" name="Slide Number Placeholder 3">
            <a:extLst>
              <a:ext uri="{FF2B5EF4-FFF2-40B4-BE49-F238E27FC236}">
                <a16:creationId xmlns:a16="http://schemas.microsoft.com/office/drawing/2014/main" id="{45199F65-FF4C-258E-6824-7E4BEF313090}"/>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7" name="Hình ảnh 6" descr="Ảnh có chứa văn bản, ảnh chụp màn hình, Phông chữ, số&#10;&#10;Mô tả được tự động tạo">
            <a:extLst>
              <a:ext uri="{FF2B5EF4-FFF2-40B4-BE49-F238E27FC236}">
                <a16:creationId xmlns:a16="http://schemas.microsoft.com/office/drawing/2014/main" id="{0128CE4C-A7E2-A61B-3288-201E3260DA63}"/>
              </a:ext>
            </a:extLst>
          </p:cNvPr>
          <p:cNvPicPr>
            <a:picLocks noChangeAspect="1"/>
          </p:cNvPicPr>
          <p:nvPr/>
        </p:nvPicPr>
        <p:blipFill>
          <a:blip r:embed="rId2"/>
          <a:stretch>
            <a:fillRect/>
          </a:stretch>
        </p:blipFill>
        <p:spPr>
          <a:xfrm>
            <a:off x="6308828" y="2512497"/>
            <a:ext cx="5175539" cy="3841915"/>
          </a:xfrm>
          <a:prstGeom prst="rect">
            <a:avLst/>
          </a:prstGeom>
        </p:spPr>
      </p:pic>
    </p:spTree>
    <p:extLst>
      <p:ext uri="{BB962C8B-B14F-4D97-AF65-F5344CB8AC3E}">
        <p14:creationId xmlns:p14="http://schemas.microsoft.com/office/powerpoint/2010/main" val="2429739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83B55-534A-774D-1B19-23EDD0FE9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D0121-7610-2FDE-DA3D-965203A8EAC5}"/>
              </a:ext>
            </a:extLst>
          </p:cNvPr>
          <p:cNvSpPr>
            <a:spLocks noGrp="1"/>
          </p:cNvSpPr>
          <p:nvPr>
            <p:ph type="title"/>
          </p:nvPr>
        </p:nvSpPr>
        <p:spPr/>
        <p:txBody>
          <a:bodyPr lIns="91440" tIns="45720" rIns="91440" bIns="45720" anchor="t"/>
          <a:lstStyle/>
          <a:p>
            <a:r>
              <a:rPr lang="en-US">
                <a:latin typeface="Lato"/>
                <a:ea typeface="Lato"/>
                <a:cs typeface="Lato"/>
              </a:rPr>
              <a:t>2.3. Group by category</a:t>
            </a:r>
            <a:endParaRPr lang="en-US"/>
          </a:p>
        </p:txBody>
      </p:sp>
      <p:sp>
        <p:nvSpPr>
          <p:cNvPr id="3" name="Text Placeholder 2">
            <a:extLst>
              <a:ext uri="{FF2B5EF4-FFF2-40B4-BE49-F238E27FC236}">
                <a16:creationId xmlns:a16="http://schemas.microsoft.com/office/drawing/2014/main" id="{EFC31384-A1BD-888B-3014-2793FF857818}"/>
              </a:ext>
            </a:extLst>
          </p:cNvPr>
          <p:cNvSpPr>
            <a:spLocks noGrp="1"/>
          </p:cNvSpPr>
          <p:nvPr>
            <p:ph type="body" sz="quarter" idx="13"/>
          </p:nvPr>
        </p:nvSpPr>
        <p:spPr/>
        <p:txBody>
          <a:bodyPr lIns="91440" tIns="45720" rIns="91440" bIns="45720" anchor="t"/>
          <a:lstStyle/>
          <a:p>
            <a:endParaRPr lang="en-US" sz="2400">
              <a:latin typeface="Lato"/>
              <a:ea typeface="Lato"/>
              <a:cs typeface="Lato"/>
            </a:endParaRPr>
          </a:p>
          <a:p>
            <a:endParaRPr lang="en-US" sz="2400">
              <a:latin typeface="Lato"/>
              <a:ea typeface="Lato"/>
              <a:cs typeface="Lato"/>
            </a:endParaRPr>
          </a:p>
        </p:txBody>
      </p:sp>
      <p:sp>
        <p:nvSpPr>
          <p:cNvPr id="4" name="Slide Number Placeholder 3">
            <a:extLst>
              <a:ext uri="{FF2B5EF4-FFF2-40B4-BE49-F238E27FC236}">
                <a16:creationId xmlns:a16="http://schemas.microsoft.com/office/drawing/2014/main" id="{A2AA69E1-BDCD-64E9-26D2-A0D3F3D16F88}"/>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6" name="Text Placeholder 2">
            <a:extLst>
              <a:ext uri="{FF2B5EF4-FFF2-40B4-BE49-F238E27FC236}">
                <a16:creationId xmlns:a16="http://schemas.microsoft.com/office/drawing/2014/main" id="{D3DC33CB-D940-9D72-76FB-E447A382D76F}"/>
              </a:ext>
            </a:extLst>
          </p:cNvPr>
          <p:cNvSpPr txBox="1">
            <a:spLocks/>
          </p:cNvSpPr>
          <p:nvPr/>
        </p:nvSpPr>
        <p:spPr>
          <a:xfrm>
            <a:off x="489939" y="1184910"/>
            <a:ext cx="11515725" cy="493871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Lato"/>
                <a:ea typeface="Lato"/>
                <a:cs typeface="Lato"/>
              </a:rPr>
              <a:t>Following 11 categories:</a:t>
            </a:r>
          </a:p>
          <a:p>
            <a:pPr marL="0" indent="0">
              <a:buNone/>
            </a:pPr>
            <a:endParaRPr lang="en-US">
              <a:solidFill>
                <a:srgbClr val="000000"/>
              </a:solidFill>
              <a:latin typeface="Lato"/>
              <a:ea typeface="Lato"/>
              <a:cs typeface="Lato"/>
            </a:endParaRPr>
          </a:p>
          <a:p>
            <a:pPr marL="0" indent="0">
              <a:buNone/>
            </a:pPr>
            <a:r>
              <a:rPr lang="en-US">
                <a:solidFill>
                  <a:srgbClr val="000000"/>
                </a:solidFill>
                <a:latin typeface="Lato"/>
                <a:ea typeface="Lato"/>
                <a:cs typeface="Lato"/>
              </a:rPr>
              <a:t>- </a:t>
            </a:r>
            <a:r>
              <a:rPr lang="en-US" err="1">
                <a:solidFill>
                  <a:srgbClr val="000000"/>
                </a:solidFill>
                <a:latin typeface="Lato"/>
                <a:ea typeface="Lato"/>
                <a:cs typeface="Lato"/>
              </a:rPr>
              <a:t>Đời</a:t>
            </a:r>
            <a:r>
              <a:rPr lang="en-US">
                <a:solidFill>
                  <a:srgbClr val="000000"/>
                </a:solidFill>
                <a:latin typeface="Lato"/>
                <a:ea typeface="Lato"/>
                <a:cs typeface="Lato"/>
              </a:rPr>
              <a:t> </a:t>
            </a:r>
            <a:r>
              <a:rPr lang="en-US" err="1">
                <a:solidFill>
                  <a:srgbClr val="000000"/>
                </a:solidFill>
                <a:latin typeface="Lato"/>
                <a:ea typeface="Lato"/>
                <a:cs typeface="Lato"/>
              </a:rPr>
              <a:t>sống</a:t>
            </a:r>
            <a:r>
              <a:rPr lang="en-US">
                <a:solidFill>
                  <a:srgbClr val="000000"/>
                </a:solidFill>
                <a:latin typeface="Lato"/>
                <a:ea typeface="Lato"/>
                <a:cs typeface="Lato"/>
              </a:rPr>
              <a:t>          - Pháp </a:t>
            </a:r>
            <a:r>
              <a:rPr lang="en-US" err="1">
                <a:solidFill>
                  <a:srgbClr val="000000"/>
                </a:solidFill>
                <a:latin typeface="Lato"/>
                <a:ea typeface="Lato"/>
                <a:cs typeface="Lato"/>
              </a:rPr>
              <a:t>luật</a:t>
            </a:r>
            <a:r>
              <a:rPr lang="en-US">
                <a:solidFill>
                  <a:srgbClr val="000000"/>
                </a:solidFill>
                <a:latin typeface="Lato"/>
                <a:ea typeface="Lato"/>
                <a:cs typeface="Lato"/>
              </a:rPr>
              <a:t> </a:t>
            </a:r>
            <a:endParaRPr lang="en-US">
              <a:solidFill>
                <a:srgbClr val="000000"/>
              </a:solidFill>
            </a:endParaRPr>
          </a:p>
          <a:p>
            <a:pPr marL="0" indent="0">
              <a:buNone/>
            </a:pPr>
            <a:r>
              <a:rPr lang="en-US">
                <a:solidFill>
                  <a:srgbClr val="000000"/>
                </a:solidFill>
                <a:latin typeface="Lato"/>
                <a:ea typeface="Lato"/>
                <a:cs typeface="Lato"/>
              </a:rPr>
              <a:t>- Du </a:t>
            </a:r>
            <a:r>
              <a:rPr lang="en-US" err="1">
                <a:solidFill>
                  <a:srgbClr val="000000"/>
                </a:solidFill>
                <a:latin typeface="Lato"/>
                <a:ea typeface="Lato"/>
                <a:cs typeface="Lato"/>
              </a:rPr>
              <a:t>lịch</a:t>
            </a:r>
            <a:r>
              <a:rPr lang="en-US">
                <a:solidFill>
                  <a:srgbClr val="000000"/>
                </a:solidFill>
                <a:latin typeface="Lato"/>
                <a:ea typeface="Lato"/>
                <a:cs typeface="Lato"/>
              </a:rPr>
              <a:t>             - </a:t>
            </a:r>
            <a:r>
              <a:rPr lang="en-US" err="1">
                <a:solidFill>
                  <a:srgbClr val="000000"/>
                </a:solidFill>
                <a:latin typeface="Lato"/>
                <a:ea typeface="Lato"/>
                <a:cs typeface="Lato"/>
              </a:rPr>
              <a:t>Sức</a:t>
            </a:r>
            <a:r>
              <a:rPr lang="en-US">
                <a:solidFill>
                  <a:srgbClr val="000000"/>
                </a:solidFill>
                <a:latin typeface="Lato"/>
                <a:ea typeface="Lato"/>
                <a:cs typeface="Lato"/>
              </a:rPr>
              <a:t> </a:t>
            </a:r>
            <a:r>
              <a:rPr lang="en-US" err="1">
                <a:solidFill>
                  <a:srgbClr val="000000"/>
                </a:solidFill>
                <a:latin typeface="Lato"/>
                <a:ea typeface="Lato"/>
                <a:cs typeface="Lato"/>
              </a:rPr>
              <a:t>khỏe</a:t>
            </a:r>
            <a:endParaRPr lang="en-US" err="1">
              <a:solidFill>
                <a:srgbClr val="000000"/>
              </a:solidFill>
            </a:endParaRPr>
          </a:p>
          <a:p>
            <a:pPr marL="0" indent="0">
              <a:buNone/>
            </a:pPr>
            <a:r>
              <a:rPr lang="en-US">
                <a:solidFill>
                  <a:srgbClr val="000000"/>
                </a:solidFill>
                <a:latin typeface="Lato"/>
                <a:ea typeface="Lato"/>
                <a:cs typeface="Lato"/>
              </a:rPr>
              <a:t>- </a:t>
            </a:r>
            <a:r>
              <a:rPr lang="en-US" err="1">
                <a:solidFill>
                  <a:srgbClr val="000000"/>
                </a:solidFill>
                <a:latin typeface="Lato"/>
                <a:ea typeface="Lato"/>
                <a:cs typeface="Lato"/>
              </a:rPr>
              <a:t>Giải</a:t>
            </a:r>
            <a:r>
              <a:rPr lang="en-US">
                <a:solidFill>
                  <a:srgbClr val="000000"/>
                </a:solidFill>
                <a:latin typeface="Lato"/>
                <a:ea typeface="Lato"/>
                <a:cs typeface="Lato"/>
              </a:rPr>
              <a:t> </a:t>
            </a:r>
            <a:r>
              <a:rPr lang="en-US" err="1">
                <a:solidFill>
                  <a:srgbClr val="000000"/>
                </a:solidFill>
                <a:latin typeface="Lato"/>
                <a:ea typeface="Lato"/>
                <a:cs typeface="Lato"/>
              </a:rPr>
              <a:t>trí</a:t>
            </a:r>
            <a:r>
              <a:rPr lang="en-US">
                <a:solidFill>
                  <a:srgbClr val="000000"/>
                </a:solidFill>
                <a:latin typeface="Lato"/>
                <a:ea typeface="Lato"/>
                <a:cs typeface="Lato"/>
              </a:rPr>
              <a:t>              - </a:t>
            </a:r>
            <a:r>
              <a:rPr lang="en-US" err="1">
                <a:solidFill>
                  <a:srgbClr val="000000"/>
                </a:solidFill>
                <a:latin typeface="Lato"/>
                <a:ea typeface="Lato"/>
                <a:cs typeface="Lato"/>
              </a:rPr>
              <a:t>Thế</a:t>
            </a:r>
            <a:r>
              <a:rPr lang="en-US">
                <a:solidFill>
                  <a:srgbClr val="000000"/>
                </a:solidFill>
                <a:latin typeface="Lato"/>
                <a:ea typeface="Lato"/>
                <a:cs typeface="Lato"/>
              </a:rPr>
              <a:t> </a:t>
            </a:r>
            <a:r>
              <a:rPr lang="en-US" err="1">
                <a:solidFill>
                  <a:srgbClr val="000000"/>
                </a:solidFill>
                <a:latin typeface="Lato"/>
                <a:ea typeface="Lato"/>
                <a:cs typeface="Lato"/>
              </a:rPr>
              <a:t>giới</a:t>
            </a:r>
            <a:endParaRPr lang="en-US" err="1">
              <a:solidFill>
                <a:srgbClr val="000000"/>
              </a:solidFill>
            </a:endParaRPr>
          </a:p>
          <a:p>
            <a:pPr marL="0" indent="0">
              <a:buNone/>
            </a:pPr>
            <a:r>
              <a:rPr lang="en-US">
                <a:solidFill>
                  <a:srgbClr val="000000"/>
                </a:solidFill>
                <a:latin typeface="Lato"/>
                <a:ea typeface="Lato"/>
                <a:cs typeface="Lato"/>
              </a:rPr>
              <a:t>- </a:t>
            </a:r>
            <a:r>
              <a:rPr lang="en-US" err="1">
                <a:solidFill>
                  <a:srgbClr val="000000"/>
                </a:solidFill>
                <a:latin typeface="Lato"/>
                <a:ea typeface="Lato"/>
                <a:cs typeface="Lato"/>
              </a:rPr>
              <a:t>Giáo</a:t>
            </a:r>
            <a:r>
              <a:rPr lang="en-US">
                <a:solidFill>
                  <a:srgbClr val="000000"/>
                </a:solidFill>
                <a:latin typeface="Lato"/>
                <a:ea typeface="Lato"/>
                <a:cs typeface="Lato"/>
              </a:rPr>
              <a:t> </a:t>
            </a:r>
            <a:r>
              <a:rPr lang="en-US" err="1">
                <a:solidFill>
                  <a:srgbClr val="000000"/>
                </a:solidFill>
                <a:latin typeface="Lato"/>
                <a:ea typeface="Lato"/>
                <a:cs typeface="Lato"/>
              </a:rPr>
              <a:t>dục</a:t>
            </a:r>
            <a:r>
              <a:rPr lang="en-US">
                <a:solidFill>
                  <a:srgbClr val="000000"/>
                </a:solidFill>
                <a:latin typeface="Lato"/>
                <a:ea typeface="Lato"/>
                <a:cs typeface="Lato"/>
              </a:rPr>
              <a:t>          - </a:t>
            </a:r>
            <a:r>
              <a:rPr lang="en-US" err="1">
                <a:solidFill>
                  <a:srgbClr val="000000"/>
                </a:solidFill>
                <a:latin typeface="Lato"/>
                <a:ea typeface="Lato"/>
                <a:cs typeface="Lato"/>
              </a:rPr>
              <a:t>Thể</a:t>
            </a:r>
            <a:r>
              <a:rPr lang="en-US">
                <a:solidFill>
                  <a:srgbClr val="000000"/>
                </a:solidFill>
                <a:latin typeface="Lato"/>
                <a:ea typeface="Lato"/>
                <a:cs typeface="Lato"/>
              </a:rPr>
              <a:t> </a:t>
            </a:r>
            <a:r>
              <a:rPr lang="en-US" err="1">
                <a:solidFill>
                  <a:srgbClr val="000000"/>
                </a:solidFill>
                <a:latin typeface="Lato"/>
                <a:ea typeface="Lato"/>
                <a:cs typeface="Lato"/>
              </a:rPr>
              <a:t>thao</a:t>
            </a:r>
            <a:endParaRPr lang="en-US">
              <a:solidFill>
                <a:srgbClr val="000000"/>
              </a:solidFill>
            </a:endParaRPr>
          </a:p>
          <a:p>
            <a:pPr marL="0" indent="0">
              <a:buNone/>
            </a:pPr>
            <a:r>
              <a:rPr lang="en-US">
                <a:solidFill>
                  <a:srgbClr val="000000"/>
                </a:solidFill>
                <a:latin typeface="Lato"/>
                <a:ea typeface="Lato"/>
                <a:cs typeface="Lato"/>
              </a:rPr>
              <a:t>- Khoa </a:t>
            </a:r>
            <a:r>
              <a:rPr lang="en-US" err="1">
                <a:solidFill>
                  <a:srgbClr val="000000"/>
                </a:solidFill>
                <a:latin typeface="Lato"/>
                <a:ea typeface="Lato"/>
                <a:cs typeface="Lato"/>
              </a:rPr>
              <a:t>học</a:t>
            </a:r>
            <a:r>
              <a:rPr lang="en-US">
                <a:solidFill>
                  <a:srgbClr val="000000"/>
                </a:solidFill>
                <a:latin typeface="Lato"/>
                <a:ea typeface="Lato"/>
                <a:cs typeface="Lato"/>
              </a:rPr>
              <a:t>         - </a:t>
            </a:r>
            <a:r>
              <a:rPr lang="en-US" err="1">
                <a:solidFill>
                  <a:srgbClr val="000000"/>
                </a:solidFill>
                <a:latin typeface="Lato"/>
                <a:ea typeface="Lato"/>
                <a:cs typeface="Lato"/>
              </a:rPr>
              <a:t>Thời</a:t>
            </a:r>
            <a:r>
              <a:rPr lang="en-US">
                <a:solidFill>
                  <a:srgbClr val="000000"/>
                </a:solidFill>
                <a:latin typeface="Lato"/>
                <a:ea typeface="Lato"/>
                <a:cs typeface="Lato"/>
              </a:rPr>
              <a:t> </a:t>
            </a:r>
            <a:r>
              <a:rPr lang="en-US" err="1">
                <a:solidFill>
                  <a:srgbClr val="000000"/>
                </a:solidFill>
                <a:latin typeface="Lato"/>
                <a:ea typeface="Lato"/>
                <a:cs typeface="Lato"/>
              </a:rPr>
              <a:t>sự</a:t>
            </a:r>
            <a:endParaRPr lang="en-US">
              <a:solidFill>
                <a:srgbClr val="000000"/>
              </a:solidFill>
              <a:latin typeface="Lato"/>
              <a:ea typeface="Lato"/>
              <a:cs typeface="Lato"/>
            </a:endParaRPr>
          </a:p>
          <a:p>
            <a:pPr marL="0" indent="0">
              <a:buNone/>
            </a:pPr>
            <a:r>
              <a:rPr lang="en-US">
                <a:solidFill>
                  <a:srgbClr val="000000"/>
                </a:solidFill>
                <a:latin typeface="Lato"/>
                <a:ea typeface="Lato"/>
                <a:cs typeface="Lato"/>
              </a:rPr>
              <a:t>- Kinh </a:t>
            </a:r>
            <a:r>
              <a:rPr lang="en-US" err="1">
                <a:solidFill>
                  <a:srgbClr val="000000"/>
                </a:solidFill>
                <a:latin typeface="Lato"/>
                <a:ea typeface="Lato"/>
                <a:cs typeface="Lato"/>
              </a:rPr>
              <a:t>doanh</a:t>
            </a:r>
            <a:endParaRPr lang="en-US" err="1"/>
          </a:p>
        </p:txBody>
      </p:sp>
    </p:spTree>
    <p:extLst>
      <p:ext uri="{BB962C8B-B14F-4D97-AF65-F5344CB8AC3E}">
        <p14:creationId xmlns:p14="http://schemas.microsoft.com/office/powerpoint/2010/main" val="271728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1EE2-15C9-A9DF-A221-707750913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AAF547-9D3F-981B-6737-3046FA450EAD}"/>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BFB84C5C-2D52-378A-42F8-83B04E218860}"/>
              </a:ext>
            </a:extLst>
          </p:cNvPr>
          <p:cNvSpPr>
            <a:spLocks noGrp="1"/>
          </p:cNvSpPr>
          <p:nvPr>
            <p:ph type="body" sz="quarter" idx="13"/>
          </p:nvPr>
        </p:nvSpPr>
        <p:spPr/>
        <p:txBody>
          <a:bodyPr lIns="91440" tIns="45720" rIns="91440" bIns="45720" anchor="t"/>
          <a:lstStyle/>
          <a:p>
            <a:r>
              <a:rPr lang="en-US">
                <a:latin typeface="Lato"/>
                <a:ea typeface="Lato"/>
                <a:cs typeface="Lato"/>
              </a:rPr>
              <a:t>Number of articles:  6766</a:t>
            </a:r>
          </a:p>
          <a:p>
            <a:endParaRPr lang="en-US">
              <a:latin typeface="Lato"/>
              <a:ea typeface="Lato"/>
              <a:cs typeface="Lato"/>
            </a:endParaRPr>
          </a:p>
          <a:p>
            <a:r>
              <a:rPr lang="en-US">
                <a:latin typeface="Lato"/>
                <a:ea typeface="Lato"/>
                <a:cs typeface="Lato"/>
              </a:rPr>
              <a:t>Number of categories:  11</a:t>
            </a:r>
          </a:p>
          <a:p>
            <a:endParaRPr lang="en-US">
              <a:latin typeface="Lato"/>
              <a:ea typeface="Lato"/>
              <a:cs typeface="Lato"/>
            </a:endParaRPr>
          </a:p>
          <a:p>
            <a:r>
              <a:rPr lang="en-US">
                <a:latin typeface="Lato"/>
                <a:ea typeface="Lato"/>
                <a:cs typeface="Lato"/>
              </a:rPr>
              <a:t>Number of authors:  1288</a:t>
            </a:r>
          </a:p>
          <a:p>
            <a:endParaRPr lang="en-US">
              <a:latin typeface="Lato"/>
              <a:ea typeface="Lato"/>
              <a:cs typeface="Lato"/>
            </a:endParaRPr>
          </a:p>
          <a:p>
            <a:endParaRPr lang="en-US">
              <a:latin typeface="Lato"/>
              <a:ea typeface="Lato"/>
              <a:cs typeface="Lato"/>
            </a:endParaRPr>
          </a:p>
        </p:txBody>
      </p:sp>
      <p:sp>
        <p:nvSpPr>
          <p:cNvPr id="4" name="Slide Number Placeholder 3">
            <a:extLst>
              <a:ext uri="{FF2B5EF4-FFF2-40B4-BE49-F238E27FC236}">
                <a16:creationId xmlns:a16="http://schemas.microsoft.com/office/drawing/2014/main" id="{83D7E728-917D-BB21-41E5-759AC1847A4A}"/>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332895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E64A3-6319-DCF6-8431-B2C1A39B3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3AAD4-2961-76DC-D8CA-9AE5837C7620}"/>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B6E7AD6A-03F8-BD15-F737-3B9F8279D975}"/>
              </a:ext>
            </a:extLst>
          </p:cNvPr>
          <p:cNvSpPr>
            <a:spLocks noGrp="1"/>
          </p:cNvSpPr>
          <p:nvPr>
            <p:ph type="body" sz="quarter" idx="13"/>
          </p:nvPr>
        </p:nvSpPr>
        <p:spPr/>
        <p:txBody>
          <a:bodyPr lIns="91440" tIns="45720" rIns="91440" bIns="45720" anchor="t"/>
          <a:lstStyle/>
          <a:p>
            <a:r>
              <a:rPr lang="en-US">
                <a:latin typeface="Lato"/>
                <a:ea typeface="Lato"/>
                <a:cs typeface="Lato"/>
              </a:rPr>
              <a:t>Pie chart: </a:t>
            </a:r>
            <a:endParaRPr lang="vi-VN"/>
          </a:p>
          <a:p>
            <a:pPr marL="0" indent="0">
              <a:buNone/>
            </a:pPr>
            <a:r>
              <a:rPr lang="en-US">
                <a:latin typeface="Lato"/>
                <a:ea typeface="Lato"/>
                <a:cs typeface="Lato"/>
              </a:rPr>
              <a:t>Number of articles in </a:t>
            </a:r>
            <a:endParaRPr lang="vi-VN"/>
          </a:p>
          <a:p>
            <a:pPr marL="0" indent="0">
              <a:buNone/>
            </a:pPr>
            <a:r>
              <a:rPr lang="en-US">
                <a:latin typeface="Lato"/>
                <a:ea typeface="Lato"/>
                <a:cs typeface="Lato"/>
              </a:rPr>
              <a:t>different categories</a:t>
            </a:r>
            <a:endParaRPr lang="en-US"/>
          </a:p>
        </p:txBody>
      </p:sp>
      <p:sp>
        <p:nvSpPr>
          <p:cNvPr id="4" name="Slide Number Placeholder 3">
            <a:extLst>
              <a:ext uri="{FF2B5EF4-FFF2-40B4-BE49-F238E27FC236}">
                <a16:creationId xmlns:a16="http://schemas.microsoft.com/office/drawing/2014/main" id="{0141DDEA-F1A8-27A9-D4F7-8E6A9B342634}"/>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5" name="Hình ảnh 4" descr="Ảnh có chứa văn bản, biểu đồ, vòng tròn, ảnh chụp màn hình&#10;&#10;Mô tả được tự động tạo">
            <a:extLst>
              <a:ext uri="{FF2B5EF4-FFF2-40B4-BE49-F238E27FC236}">
                <a16:creationId xmlns:a16="http://schemas.microsoft.com/office/drawing/2014/main" id="{067B2D60-F6FE-9DFA-ED48-02C68B8310B9}"/>
              </a:ext>
            </a:extLst>
          </p:cNvPr>
          <p:cNvPicPr>
            <a:picLocks noChangeAspect="1"/>
          </p:cNvPicPr>
          <p:nvPr/>
        </p:nvPicPr>
        <p:blipFill>
          <a:blip r:embed="rId2"/>
          <a:stretch>
            <a:fillRect/>
          </a:stretch>
        </p:blipFill>
        <p:spPr>
          <a:xfrm>
            <a:off x="4484999" y="921699"/>
            <a:ext cx="5561469" cy="4938156"/>
          </a:xfrm>
          <a:prstGeom prst="rect">
            <a:avLst/>
          </a:prstGeom>
        </p:spPr>
      </p:pic>
    </p:spTree>
    <p:extLst>
      <p:ext uri="{BB962C8B-B14F-4D97-AF65-F5344CB8AC3E}">
        <p14:creationId xmlns:p14="http://schemas.microsoft.com/office/powerpoint/2010/main" val="4171280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D92D9-42C6-A081-821B-8DDFC83FC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F4ECCF-CE89-9718-6845-52791D89404D}"/>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0A5A85CC-9761-7265-EE5F-602DE38DDA62}"/>
              </a:ext>
            </a:extLst>
          </p:cNvPr>
          <p:cNvSpPr>
            <a:spLocks noGrp="1"/>
          </p:cNvSpPr>
          <p:nvPr>
            <p:ph type="body" sz="quarter" idx="13"/>
          </p:nvPr>
        </p:nvSpPr>
        <p:spPr/>
        <p:txBody>
          <a:bodyPr lIns="91440" tIns="45720" rIns="91440" bIns="45720" anchor="t"/>
          <a:lstStyle/>
          <a:p>
            <a:r>
              <a:rPr lang="en-US">
                <a:latin typeface="Lato"/>
                <a:ea typeface="Lato"/>
                <a:cs typeface="Lato"/>
              </a:rPr>
              <a:t>Histogram: Word counts per article</a:t>
            </a:r>
            <a:endParaRPr lang="vi-VN"/>
          </a:p>
        </p:txBody>
      </p:sp>
      <p:sp>
        <p:nvSpPr>
          <p:cNvPr id="4" name="Slide Number Placeholder 3">
            <a:extLst>
              <a:ext uri="{FF2B5EF4-FFF2-40B4-BE49-F238E27FC236}">
                <a16:creationId xmlns:a16="http://schemas.microsoft.com/office/drawing/2014/main" id="{05B3CE57-C2E4-412D-FA84-05EEE0D0EA28}"/>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6" name="Hình ảnh 5" descr="Ảnh có chứa biểu đồ, ảnh chụp màn hình, Sơ đồ, hàng&#10;&#10;Mô tả được tự động tạo">
            <a:extLst>
              <a:ext uri="{FF2B5EF4-FFF2-40B4-BE49-F238E27FC236}">
                <a16:creationId xmlns:a16="http://schemas.microsoft.com/office/drawing/2014/main" id="{75AEC4E5-9701-6150-13AF-B2DFAA38C91D}"/>
              </a:ext>
            </a:extLst>
          </p:cNvPr>
          <p:cNvPicPr>
            <a:picLocks noChangeAspect="1"/>
          </p:cNvPicPr>
          <p:nvPr/>
        </p:nvPicPr>
        <p:blipFill>
          <a:blip r:embed="rId2"/>
          <a:stretch>
            <a:fillRect/>
          </a:stretch>
        </p:blipFill>
        <p:spPr>
          <a:xfrm>
            <a:off x="2393052" y="1718101"/>
            <a:ext cx="7501866" cy="4366533"/>
          </a:xfrm>
          <a:prstGeom prst="rect">
            <a:avLst/>
          </a:prstGeom>
        </p:spPr>
      </p:pic>
    </p:spTree>
    <p:extLst>
      <p:ext uri="{BB962C8B-B14F-4D97-AF65-F5344CB8AC3E}">
        <p14:creationId xmlns:p14="http://schemas.microsoft.com/office/powerpoint/2010/main" val="1899177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10755383"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latin typeface="Lato"/>
                <a:ea typeface="Lato"/>
                <a:cs typeface="Lato"/>
              </a:rPr>
              <a:t>Mining and Classifying Vietnamese news</a:t>
            </a:r>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430936" y="4145119"/>
            <a:ext cx="7342482" cy="1363391"/>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latin typeface="Lato"/>
                <a:ea typeface="Lato"/>
                <a:cs typeface="Lato"/>
              </a:rPr>
              <a:t>Introduction to Data Science - IT4142E</a:t>
            </a:r>
            <a:endParaRPr lang="vi-VN"/>
          </a:p>
          <a:p>
            <a:endParaRPr lang="en-US" sz="2800" b="0"/>
          </a:p>
          <a:p>
            <a:r>
              <a:rPr lang="en-US" sz="2800" b="0">
                <a:latin typeface="Lato"/>
                <a:ea typeface="Lato"/>
                <a:cs typeface="Lato"/>
              </a:rPr>
              <a:t>Group 04</a:t>
            </a:r>
            <a:endParaRPr lang="en-US" sz="2800" b="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55675-DD4C-2B7E-9AE7-28B742114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F59E2-060B-F675-A0EC-1920BA12D9AA}"/>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D20D5445-10B3-9EB7-0491-C418BD1B51DF}"/>
              </a:ext>
            </a:extLst>
          </p:cNvPr>
          <p:cNvSpPr>
            <a:spLocks noGrp="1"/>
          </p:cNvSpPr>
          <p:nvPr>
            <p:ph type="body" sz="quarter" idx="13"/>
          </p:nvPr>
        </p:nvSpPr>
        <p:spPr/>
        <p:txBody>
          <a:bodyPr lIns="91440" tIns="45720" rIns="91440" bIns="45720" anchor="t"/>
          <a:lstStyle/>
          <a:p>
            <a:r>
              <a:rPr lang="en-US" dirty="0">
                <a:latin typeface="Lato"/>
                <a:ea typeface="Lato"/>
                <a:cs typeface="Lato"/>
              </a:rPr>
              <a:t>Histogram: Character counts per article</a:t>
            </a:r>
            <a:endParaRPr lang="vi-VN" dirty="0"/>
          </a:p>
        </p:txBody>
      </p:sp>
      <p:sp>
        <p:nvSpPr>
          <p:cNvPr id="4" name="Slide Number Placeholder 3">
            <a:extLst>
              <a:ext uri="{FF2B5EF4-FFF2-40B4-BE49-F238E27FC236}">
                <a16:creationId xmlns:a16="http://schemas.microsoft.com/office/drawing/2014/main" id="{3880E6AF-4C25-A7CE-5E97-15CAB46C15E2}"/>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5" name="Hình ảnh 4" descr="Ảnh có chứa biểu đồ, ảnh chụp màn hình, Sơ đồ&#10;&#10;Mô tả được tự động tạo">
            <a:extLst>
              <a:ext uri="{FF2B5EF4-FFF2-40B4-BE49-F238E27FC236}">
                <a16:creationId xmlns:a16="http://schemas.microsoft.com/office/drawing/2014/main" id="{AE661DFB-65D5-CF11-B455-3551361C246E}"/>
              </a:ext>
            </a:extLst>
          </p:cNvPr>
          <p:cNvPicPr>
            <a:picLocks noChangeAspect="1"/>
          </p:cNvPicPr>
          <p:nvPr/>
        </p:nvPicPr>
        <p:blipFill>
          <a:blip r:embed="rId2"/>
          <a:stretch>
            <a:fillRect/>
          </a:stretch>
        </p:blipFill>
        <p:spPr>
          <a:xfrm>
            <a:off x="2361122" y="1623833"/>
            <a:ext cx="7966445" cy="4678105"/>
          </a:xfrm>
          <a:prstGeom prst="rect">
            <a:avLst/>
          </a:prstGeom>
        </p:spPr>
      </p:pic>
    </p:spTree>
    <p:extLst>
      <p:ext uri="{BB962C8B-B14F-4D97-AF65-F5344CB8AC3E}">
        <p14:creationId xmlns:p14="http://schemas.microsoft.com/office/powerpoint/2010/main" val="104711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A5F4C-BE4E-A856-C671-BA5FA124E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21D48-EC50-A7C1-29D9-FC6372F38CBD}"/>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29F101D8-4F7E-FC53-88FC-2EA07B6D05C9}"/>
              </a:ext>
            </a:extLst>
          </p:cNvPr>
          <p:cNvSpPr>
            <a:spLocks noGrp="1"/>
          </p:cNvSpPr>
          <p:nvPr>
            <p:ph type="body" sz="quarter" idx="13"/>
          </p:nvPr>
        </p:nvSpPr>
        <p:spPr/>
        <p:txBody>
          <a:bodyPr lIns="91440" tIns="45720" rIns="91440" bIns="45720" anchor="t"/>
          <a:lstStyle/>
          <a:p>
            <a:r>
              <a:rPr lang="en-US">
                <a:latin typeface="Lato"/>
                <a:ea typeface="Lato"/>
                <a:cs typeface="Lato"/>
              </a:rPr>
              <a:t>Scatter: Average Word Length of each article by Word Counts</a:t>
            </a:r>
            <a:endParaRPr lang="vi-VN"/>
          </a:p>
        </p:txBody>
      </p:sp>
      <p:sp>
        <p:nvSpPr>
          <p:cNvPr id="4" name="Slide Number Placeholder 3">
            <a:extLst>
              <a:ext uri="{FF2B5EF4-FFF2-40B4-BE49-F238E27FC236}">
                <a16:creationId xmlns:a16="http://schemas.microsoft.com/office/drawing/2014/main" id="{99515FCA-BE8F-1086-31C1-65AC03E80D0C}"/>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6" name="Hình ảnh 5" descr="Ảnh có chứa văn bản, biểu đồ, ảnh chụp màn hình, Sơ đồ&#10;&#10;Mô tả được tự động tạo">
            <a:extLst>
              <a:ext uri="{FF2B5EF4-FFF2-40B4-BE49-F238E27FC236}">
                <a16:creationId xmlns:a16="http://schemas.microsoft.com/office/drawing/2014/main" id="{BB72A3E9-BC1D-B401-C0BF-85785AE695E5}"/>
              </a:ext>
            </a:extLst>
          </p:cNvPr>
          <p:cNvPicPr>
            <a:picLocks noChangeAspect="1"/>
          </p:cNvPicPr>
          <p:nvPr/>
        </p:nvPicPr>
        <p:blipFill>
          <a:blip r:embed="rId2"/>
          <a:stretch>
            <a:fillRect/>
          </a:stretch>
        </p:blipFill>
        <p:spPr>
          <a:xfrm>
            <a:off x="2729650" y="1527191"/>
            <a:ext cx="6424055" cy="4715369"/>
          </a:xfrm>
          <a:prstGeom prst="rect">
            <a:avLst/>
          </a:prstGeom>
        </p:spPr>
      </p:pic>
    </p:spTree>
    <p:extLst>
      <p:ext uri="{BB962C8B-B14F-4D97-AF65-F5344CB8AC3E}">
        <p14:creationId xmlns:p14="http://schemas.microsoft.com/office/powerpoint/2010/main" val="2277782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6C2EF-9E08-D41D-1387-84CE4B106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FBE5C-2876-E35F-D676-2FF8B319AF49}"/>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6EE8E85B-323A-192E-E8D8-F3AD9CF7080F}"/>
              </a:ext>
            </a:extLst>
          </p:cNvPr>
          <p:cNvSpPr>
            <a:spLocks noGrp="1"/>
          </p:cNvSpPr>
          <p:nvPr>
            <p:ph type="body" sz="quarter" idx="13"/>
          </p:nvPr>
        </p:nvSpPr>
        <p:spPr/>
        <p:txBody>
          <a:bodyPr lIns="91440" tIns="45720" rIns="91440" bIns="45720" anchor="t"/>
          <a:lstStyle/>
          <a:p>
            <a:r>
              <a:rPr lang="en-US">
                <a:solidFill>
                  <a:srgbClr val="000000"/>
                </a:solidFill>
                <a:latin typeface="Lato"/>
                <a:ea typeface="Lato"/>
                <a:cs typeface="Lato"/>
              </a:rPr>
              <a:t>Distribution of </a:t>
            </a:r>
            <a:r>
              <a:rPr lang="en-US" err="1">
                <a:solidFill>
                  <a:srgbClr val="000000"/>
                </a:solidFill>
                <a:latin typeface="Lato"/>
                <a:ea typeface="Lato"/>
                <a:cs typeface="Lato"/>
              </a:rPr>
              <a:t>Stopwords</a:t>
            </a:r>
            <a:r>
              <a:rPr lang="en-US">
                <a:solidFill>
                  <a:srgbClr val="000000"/>
                </a:solidFill>
                <a:latin typeface="Lato"/>
                <a:ea typeface="Lato"/>
                <a:cs typeface="Lato"/>
              </a:rPr>
              <a:t> in Articles:</a:t>
            </a:r>
          </a:p>
          <a:p>
            <a:pPr marL="0" indent="0">
              <a:buNone/>
            </a:pPr>
            <a:endParaRPr lang="en-US"/>
          </a:p>
          <a:p>
            <a:pPr marL="0" indent="0">
              <a:buNone/>
            </a:pPr>
            <a:r>
              <a:rPr lang="en-US">
                <a:latin typeface="Lato"/>
                <a:ea typeface="Lato"/>
                <a:cs typeface="Lato"/>
              </a:rPr>
              <a:t>- Stop words are the words in a stop list (or </a:t>
            </a:r>
            <a:r>
              <a:rPr lang="en-US" err="1">
                <a:latin typeface="Lato"/>
                <a:ea typeface="Lato"/>
                <a:cs typeface="Lato"/>
              </a:rPr>
              <a:t>stoplist</a:t>
            </a:r>
            <a:r>
              <a:rPr lang="en-US">
                <a:latin typeface="Lato"/>
                <a:ea typeface="Lato"/>
                <a:cs typeface="Lato"/>
              </a:rPr>
              <a:t> or negative dictionary) which are filtered out (i.e. '</a:t>
            </a:r>
            <a:r>
              <a:rPr lang="en-US" err="1">
                <a:latin typeface="Lato"/>
                <a:ea typeface="Lato"/>
                <a:cs typeface="Lato"/>
              </a:rPr>
              <a:t>anh</a:t>
            </a:r>
            <a:r>
              <a:rPr lang="en-US">
                <a:latin typeface="Lato"/>
                <a:ea typeface="Lato"/>
                <a:cs typeface="Lato"/>
              </a:rPr>
              <a:t>', '</a:t>
            </a:r>
            <a:r>
              <a:rPr lang="en-US" err="1">
                <a:latin typeface="Lato"/>
                <a:ea typeface="Lato"/>
                <a:cs typeface="Lato"/>
              </a:rPr>
              <a:t>ba</a:t>
            </a:r>
            <a:r>
              <a:rPr lang="en-US">
                <a:latin typeface="Lato"/>
                <a:ea typeface="Lato"/>
                <a:cs typeface="Lato"/>
              </a:rPr>
              <a:t>', '</a:t>
            </a:r>
            <a:r>
              <a:rPr lang="en-US" err="1">
                <a:latin typeface="Lato"/>
                <a:ea typeface="Lato"/>
                <a:cs typeface="Lato"/>
              </a:rPr>
              <a:t>biết</a:t>
            </a:r>
            <a:r>
              <a:rPr lang="en-US">
                <a:latin typeface="Lato"/>
                <a:ea typeface="Lato"/>
                <a:cs typeface="Lato"/>
              </a:rPr>
              <a:t>',...) before or after processing of natural language data (text) because they are insignificant. </a:t>
            </a:r>
          </a:p>
          <a:p>
            <a:pPr marL="0" indent="0">
              <a:buNone/>
            </a:pPr>
            <a:endParaRPr lang="en-US">
              <a:latin typeface="Lato"/>
              <a:ea typeface="Lato"/>
              <a:cs typeface="Lato"/>
            </a:endParaRPr>
          </a:p>
          <a:p>
            <a:pPr marL="0" indent="0">
              <a:buNone/>
            </a:pPr>
            <a:r>
              <a:rPr lang="en-US">
                <a:latin typeface="Lato"/>
                <a:ea typeface="Lato"/>
                <a:cs typeface="Lato"/>
              </a:rPr>
              <a:t>- We would not want these words to take up space in our database, or taking up valuable processing time. For this, we can remove them easily, by storing a list of words that you consider to stop words.</a:t>
            </a:r>
            <a:endParaRPr lang="en-US"/>
          </a:p>
        </p:txBody>
      </p:sp>
      <p:sp>
        <p:nvSpPr>
          <p:cNvPr id="4" name="Slide Number Placeholder 3">
            <a:extLst>
              <a:ext uri="{FF2B5EF4-FFF2-40B4-BE49-F238E27FC236}">
                <a16:creationId xmlns:a16="http://schemas.microsoft.com/office/drawing/2014/main" id="{C7BA4589-1035-1EE6-2BC6-D94DBC30FD90}"/>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69550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5059C-4B3C-7176-DE84-6DB9A29AD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D1A19-FAC4-9FF8-337E-FCAEF654A435}"/>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C404EFE9-E934-270D-CA4A-6AB3486DE41F}"/>
              </a:ext>
            </a:extLst>
          </p:cNvPr>
          <p:cNvSpPr>
            <a:spLocks noGrp="1"/>
          </p:cNvSpPr>
          <p:nvPr>
            <p:ph type="body" sz="quarter" idx="13"/>
          </p:nvPr>
        </p:nvSpPr>
        <p:spPr/>
        <p:txBody>
          <a:bodyPr lIns="91440" tIns="45720" rIns="91440" bIns="45720" anchor="t"/>
          <a:lstStyle/>
          <a:p>
            <a:pPr marL="0" indent="0">
              <a:buNone/>
            </a:pPr>
            <a:r>
              <a:rPr lang="en-US">
                <a:latin typeface="Lato"/>
                <a:ea typeface="Lato"/>
                <a:cs typeface="Lato"/>
              </a:rPr>
              <a:t>After calculating, we count there are 300 </a:t>
            </a:r>
            <a:r>
              <a:rPr lang="en-US" err="1">
                <a:latin typeface="Lato"/>
                <a:ea typeface="Lato"/>
                <a:cs typeface="Lato"/>
              </a:rPr>
              <a:t>stopwords</a:t>
            </a:r>
            <a:r>
              <a:rPr lang="en-US">
                <a:latin typeface="Lato"/>
                <a:ea typeface="Lato"/>
                <a:cs typeface="Lato"/>
              </a:rPr>
              <a:t> in our data</a:t>
            </a:r>
          </a:p>
          <a:p>
            <a:pPr marL="457200" indent="-457200"/>
            <a:r>
              <a:rPr lang="en-US">
                <a:latin typeface="Lato"/>
                <a:ea typeface="Lato"/>
                <a:cs typeface="Lato"/>
              </a:rPr>
              <a:t>Box plot: Distribution of </a:t>
            </a:r>
            <a:r>
              <a:rPr lang="en-US" err="1">
                <a:latin typeface="Lato"/>
                <a:ea typeface="Lato"/>
                <a:cs typeface="Lato"/>
              </a:rPr>
              <a:t>Stopwords</a:t>
            </a:r>
            <a:r>
              <a:rPr lang="en-US">
                <a:latin typeface="Lato"/>
                <a:ea typeface="Lato"/>
                <a:cs typeface="Lato"/>
              </a:rPr>
              <a:t> in Articles:</a:t>
            </a:r>
          </a:p>
          <a:p>
            <a:pPr marL="0" indent="0">
              <a:buNone/>
            </a:pPr>
            <a:endParaRPr lang="en-US"/>
          </a:p>
        </p:txBody>
      </p:sp>
      <p:sp>
        <p:nvSpPr>
          <p:cNvPr id="4" name="Slide Number Placeholder 3">
            <a:extLst>
              <a:ext uri="{FF2B5EF4-FFF2-40B4-BE49-F238E27FC236}">
                <a16:creationId xmlns:a16="http://schemas.microsoft.com/office/drawing/2014/main" id="{8FC85A06-AA81-CF83-0044-CF1E5D851E62}"/>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5" name="Hình ảnh 4" descr="Ảnh có chứa văn bản, biểu đồ, ảnh chụp màn hình, hàng&#10;&#10;Mô tả được tự động tạo">
            <a:extLst>
              <a:ext uri="{FF2B5EF4-FFF2-40B4-BE49-F238E27FC236}">
                <a16:creationId xmlns:a16="http://schemas.microsoft.com/office/drawing/2014/main" id="{76B5C3C1-7F89-7CB6-2B1D-FC8A2A35D345}"/>
              </a:ext>
            </a:extLst>
          </p:cNvPr>
          <p:cNvPicPr>
            <a:picLocks noChangeAspect="1"/>
          </p:cNvPicPr>
          <p:nvPr/>
        </p:nvPicPr>
        <p:blipFill>
          <a:blip r:embed="rId2"/>
          <a:stretch>
            <a:fillRect/>
          </a:stretch>
        </p:blipFill>
        <p:spPr>
          <a:xfrm>
            <a:off x="3475512" y="2239365"/>
            <a:ext cx="4191990" cy="4051712"/>
          </a:xfrm>
          <a:prstGeom prst="rect">
            <a:avLst/>
          </a:prstGeom>
        </p:spPr>
      </p:pic>
    </p:spTree>
    <p:extLst>
      <p:ext uri="{BB962C8B-B14F-4D97-AF65-F5344CB8AC3E}">
        <p14:creationId xmlns:p14="http://schemas.microsoft.com/office/powerpoint/2010/main" val="2886927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D94DA-2592-AA12-B96B-B8B4AB6BB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B6C59-9FB9-8857-7710-970090D7D024}"/>
              </a:ext>
            </a:extLst>
          </p:cNvPr>
          <p:cNvSpPr>
            <a:spLocks noGrp="1"/>
          </p:cNvSpPr>
          <p:nvPr>
            <p:ph type="title"/>
          </p:nvPr>
        </p:nvSpPr>
        <p:spPr/>
        <p:txBody>
          <a:bodyPr lIns="91440" tIns="45720" rIns="91440" bIns="45720" anchor="t"/>
          <a:lstStyle/>
          <a:p>
            <a:r>
              <a:rPr lang="en-US">
                <a:latin typeface="Lato"/>
                <a:ea typeface="Lato"/>
                <a:cs typeface="Lato"/>
              </a:rPr>
              <a:t>2.4. Exploratory data analysis &amp; Visualization</a:t>
            </a:r>
            <a:endParaRPr lang="en-US"/>
          </a:p>
        </p:txBody>
      </p:sp>
      <p:sp>
        <p:nvSpPr>
          <p:cNvPr id="3" name="Text Placeholder 2">
            <a:extLst>
              <a:ext uri="{FF2B5EF4-FFF2-40B4-BE49-F238E27FC236}">
                <a16:creationId xmlns:a16="http://schemas.microsoft.com/office/drawing/2014/main" id="{97C74AD6-150A-3684-D0F0-42C544685513}"/>
              </a:ext>
            </a:extLst>
          </p:cNvPr>
          <p:cNvSpPr>
            <a:spLocks noGrp="1"/>
          </p:cNvSpPr>
          <p:nvPr>
            <p:ph type="body" sz="quarter" idx="13"/>
          </p:nvPr>
        </p:nvSpPr>
        <p:spPr/>
        <p:txBody>
          <a:bodyPr lIns="91440" tIns="45720" rIns="91440" bIns="45720" anchor="t"/>
          <a:lstStyle/>
          <a:p>
            <a:pPr marL="0" indent="0">
              <a:buNone/>
            </a:pPr>
            <a:r>
              <a:rPr lang="en-US">
                <a:latin typeface="Lato"/>
                <a:ea typeface="Lato"/>
                <a:cs typeface="Lato"/>
              </a:rPr>
              <a:t>Term frequency (TF), Inverse document frequency (IDF), and TF-IDF</a:t>
            </a:r>
            <a:endParaRPr lang="vi-VN"/>
          </a:p>
          <a:p>
            <a:pPr marL="457200" indent="-457200"/>
            <a:r>
              <a:rPr lang="en-US">
                <a:latin typeface="Lato"/>
                <a:ea typeface="Lato"/>
                <a:cs typeface="Lato"/>
              </a:rPr>
              <a:t>We calculate and represent some significant words in corresponding article:</a:t>
            </a:r>
          </a:p>
          <a:p>
            <a:pPr marL="0" indent="0">
              <a:buNone/>
            </a:pPr>
            <a:endParaRPr lang="en-US"/>
          </a:p>
        </p:txBody>
      </p:sp>
      <p:sp>
        <p:nvSpPr>
          <p:cNvPr id="4" name="Slide Number Placeholder 3">
            <a:extLst>
              <a:ext uri="{FF2B5EF4-FFF2-40B4-BE49-F238E27FC236}">
                <a16:creationId xmlns:a16="http://schemas.microsoft.com/office/drawing/2014/main" id="{72DBBE78-E256-36BC-A889-4E7824F96905}"/>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6" name="Hình ảnh 5" descr="Ảnh có chứa văn bản, ảnh chụp màn hình, Phông chữ, số&#10;&#10;Mô tả được tự động tạo">
            <a:extLst>
              <a:ext uri="{FF2B5EF4-FFF2-40B4-BE49-F238E27FC236}">
                <a16:creationId xmlns:a16="http://schemas.microsoft.com/office/drawing/2014/main" id="{A1779A42-5B8C-E3B0-CFD4-B1A539ECA208}"/>
              </a:ext>
            </a:extLst>
          </p:cNvPr>
          <p:cNvPicPr>
            <a:picLocks noChangeAspect="1"/>
          </p:cNvPicPr>
          <p:nvPr/>
        </p:nvPicPr>
        <p:blipFill>
          <a:blip r:embed="rId2"/>
          <a:stretch>
            <a:fillRect/>
          </a:stretch>
        </p:blipFill>
        <p:spPr>
          <a:xfrm>
            <a:off x="1553329" y="2483056"/>
            <a:ext cx="3250001" cy="3602606"/>
          </a:xfrm>
          <a:prstGeom prst="rect">
            <a:avLst/>
          </a:prstGeom>
        </p:spPr>
      </p:pic>
      <p:pic>
        <p:nvPicPr>
          <p:cNvPr id="7" name="Hình ảnh 6" descr="Ảnh có chứa văn bản, ảnh chụp màn hình, Phông chữ, số&#10;&#10;Mô tả được tự động tạo">
            <a:extLst>
              <a:ext uri="{FF2B5EF4-FFF2-40B4-BE49-F238E27FC236}">
                <a16:creationId xmlns:a16="http://schemas.microsoft.com/office/drawing/2014/main" id="{A30A05C3-6399-B2DC-1BFA-5A7869AE0634}"/>
              </a:ext>
            </a:extLst>
          </p:cNvPr>
          <p:cNvPicPr>
            <a:picLocks noChangeAspect="1"/>
          </p:cNvPicPr>
          <p:nvPr/>
        </p:nvPicPr>
        <p:blipFill>
          <a:blip r:embed="rId3"/>
          <a:stretch>
            <a:fillRect/>
          </a:stretch>
        </p:blipFill>
        <p:spPr>
          <a:xfrm>
            <a:off x="5807065" y="2170365"/>
            <a:ext cx="5694342" cy="4049486"/>
          </a:xfrm>
          <a:prstGeom prst="rect">
            <a:avLst/>
          </a:prstGeom>
        </p:spPr>
      </p:pic>
    </p:spTree>
    <p:extLst>
      <p:ext uri="{BB962C8B-B14F-4D97-AF65-F5344CB8AC3E}">
        <p14:creationId xmlns:p14="http://schemas.microsoft.com/office/powerpoint/2010/main" val="1611678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2.5. Experiment using ML techniques</a:t>
            </a:r>
            <a:endParaRPr lang="vi-VN"/>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4" name="Text Placeholder 2">
            <a:extLst>
              <a:ext uri="{FF2B5EF4-FFF2-40B4-BE49-F238E27FC236}">
                <a16:creationId xmlns:a16="http://schemas.microsoft.com/office/drawing/2014/main" id="{2FEB1080-1A14-06B9-450F-A61661C374B9}"/>
              </a:ext>
            </a:extLst>
          </p:cNvPr>
          <p:cNvSpPr>
            <a:spLocks noGrp="1"/>
          </p:cNvSpPr>
          <p:nvPr>
            <p:ph type="body" sz="quarter" idx="13"/>
          </p:nvPr>
        </p:nvSpPr>
        <p:spPr>
          <a:xfrm>
            <a:off x="337539" y="1032510"/>
            <a:ext cx="11515725" cy="4938713"/>
          </a:xfrm>
        </p:spPr>
        <p:txBody>
          <a:bodyPr lIns="91440" tIns="45720" rIns="91440" bIns="45720" anchor="t"/>
          <a:lstStyle/>
          <a:p>
            <a:pPr>
              <a:lnSpc>
                <a:spcPct val="150000"/>
              </a:lnSpc>
            </a:pPr>
            <a:r>
              <a:rPr lang="en-US">
                <a:latin typeface="Arial"/>
                <a:ea typeface="Lato"/>
                <a:cs typeface="Arial"/>
              </a:rPr>
              <a:t>Feature Engineering: Take the text data are processed into vector features has the numerical form. </a:t>
            </a:r>
            <a:endParaRPr lang="en-US"/>
          </a:p>
          <a:p>
            <a:pPr>
              <a:lnSpc>
                <a:spcPct val="150000"/>
              </a:lnSpc>
            </a:pPr>
            <a:r>
              <a:rPr lang="en-US">
                <a:latin typeface="Arial"/>
                <a:ea typeface="Lato"/>
                <a:cs typeface="Arial"/>
              </a:rPr>
              <a:t>We calculated: TF-IDF Vectors as features with 3 levels: Word level, N-gram level, Character level</a:t>
            </a:r>
          </a:p>
          <a:p>
            <a:pPr>
              <a:lnSpc>
                <a:spcPct val="150000"/>
              </a:lnSpc>
            </a:pPr>
            <a:r>
              <a:rPr lang="en-US">
                <a:latin typeface="Arial"/>
                <a:ea typeface="Lato"/>
                <a:cs typeface="Arial"/>
              </a:rPr>
              <a:t>We choose TF-IDF Vector in Word level to feed as input of classifiers</a:t>
            </a:r>
            <a:endParaRPr lang="en-US">
              <a:latin typeface="Arial"/>
              <a:cs typeface="Arial"/>
            </a:endParaRPr>
          </a:p>
        </p:txBody>
      </p:sp>
    </p:spTree>
    <p:extLst>
      <p:ext uri="{BB962C8B-B14F-4D97-AF65-F5344CB8AC3E}">
        <p14:creationId xmlns:p14="http://schemas.microsoft.com/office/powerpoint/2010/main" val="17711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351E6-B116-9F4B-BE06-72E507E34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310CD7-F3E4-B9DF-BC82-CBE4B7A3C906}"/>
              </a:ext>
            </a:extLst>
          </p:cNvPr>
          <p:cNvSpPr>
            <a:spLocks noGrp="1"/>
          </p:cNvSpPr>
          <p:nvPr>
            <p:ph type="title"/>
          </p:nvPr>
        </p:nvSpPr>
        <p:spPr/>
        <p:txBody>
          <a:bodyPr lIns="91440" tIns="45720" rIns="91440" bIns="45720" anchor="t"/>
          <a:lstStyle/>
          <a:p>
            <a:r>
              <a:rPr lang="en-US">
                <a:latin typeface="Lato"/>
                <a:ea typeface="Lato"/>
                <a:cs typeface="Lato"/>
              </a:rPr>
              <a:t>2.5. Experiment using ML techniques</a:t>
            </a:r>
            <a:endParaRPr lang="vi-VN"/>
          </a:p>
        </p:txBody>
      </p:sp>
      <p:sp>
        <p:nvSpPr>
          <p:cNvPr id="6" name="Slide Number Placeholder 5">
            <a:extLst>
              <a:ext uri="{FF2B5EF4-FFF2-40B4-BE49-F238E27FC236}">
                <a16:creationId xmlns:a16="http://schemas.microsoft.com/office/drawing/2014/main" id="{E6181F2A-5B3A-478D-8C48-3B029B90DFD1}"/>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4" name="Text Placeholder 2">
            <a:extLst>
              <a:ext uri="{FF2B5EF4-FFF2-40B4-BE49-F238E27FC236}">
                <a16:creationId xmlns:a16="http://schemas.microsoft.com/office/drawing/2014/main" id="{8295A4F0-5993-AD38-2CDF-47D4A4B1D916}"/>
              </a:ext>
            </a:extLst>
          </p:cNvPr>
          <p:cNvSpPr>
            <a:spLocks noGrp="1"/>
          </p:cNvSpPr>
          <p:nvPr>
            <p:ph type="body" sz="quarter" idx="13"/>
          </p:nvPr>
        </p:nvSpPr>
        <p:spPr>
          <a:xfrm>
            <a:off x="467938" y="845269"/>
            <a:ext cx="13161598" cy="5390597"/>
          </a:xfrm>
        </p:spPr>
        <p:txBody>
          <a:bodyPr lIns="91440" tIns="45720" rIns="91440" bIns="45720" anchor="t"/>
          <a:lstStyle/>
          <a:p>
            <a:pPr>
              <a:lnSpc>
                <a:spcPct val="150000"/>
              </a:lnSpc>
            </a:pPr>
            <a:r>
              <a:rPr lang="en-US">
                <a:latin typeface="Arial"/>
                <a:ea typeface="Lato"/>
                <a:cs typeface="Arial"/>
              </a:rPr>
              <a:t>Construct classifiers: </a:t>
            </a:r>
          </a:p>
          <a:p>
            <a:pPr marL="0" indent="0">
              <a:lnSpc>
                <a:spcPct val="150000"/>
              </a:lnSpc>
              <a:buNone/>
            </a:pPr>
            <a:r>
              <a:rPr lang="en-US">
                <a:latin typeface="Arial"/>
                <a:ea typeface="Lato"/>
                <a:cs typeface="Arial"/>
              </a:rPr>
              <a:t>   - Multinomial Naïve Bayes</a:t>
            </a:r>
          </a:p>
          <a:p>
            <a:pPr marL="0" indent="0">
              <a:lnSpc>
                <a:spcPct val="150000"/>
              </a:lnSpc>
              <a:buNone/>
            </a:pPr>
            <a:r>
              <a:rPr lang="en-US">
                <a:latin typeface="Arial"/>
                <a:ea typeface="Lato"/>
                <a:cs typeface="Arial"/>
              </a:rPr>
              <a:t>   - Bernoulli Naïve Bayes</a:t>
            </a:r>
          </a:p>
          <a:p>
            <a:pPr marL="0" indent="0">
              <a:lnSpc>
                <a:spcPct val="150000"/>
              </a:lnSpc>
              <a:buNone/>
            </a:pPr>
            <a:r>
              <a:rPr lang="en-US">
                <a:latin typeface="Arial"/>
                <a:ea typeface="Lato"/>
                <a:cs typeface="Arial"/>
              </a:rPr>
              <a:t>   - Logistic Regression</a:t>
            </a:r>
          </a:p>
          <a:p>
            <a:pPr marL="0" indent="0">
              <a:lnSpc>
                <a:spcPct val="150000"/>
              </a:lnSpc>
              <a:buNone/>
            </a:pPr>
            <a:r>
              <a:rPr lang="en-US">
                <a:latin typeface="Arial"/>
                <a:ea typeface="Lato"/>
                <a:cs typeface="Arial"/>
              </a:rPr>
              <a:t>   - Support Vector Machine</a:t>
            </a:r>
          </a:p>
          <a:p>
            <a:pPr marL="0" indent="0">
              <a:lnSpc>
                <a:spcPct val="150000"/>
              </a:lnSpc>
              <a:buNone/>
            </a:pPr>
            <a:r>
              <a:rPr lang="en-US">
                <a:latin typeface="Arial"/>
                <a:ea typeface="Lato"/>
                <a:cs typeface="Arial"/>
              </a:rPr>
              <a:t>   - Random Forest</a:t>
            </a:r>
          </a:p>
          <a:p>
            <a:pPr marL="0" indent="0">
              <a:lnSpc>
                <a:spcPct val="150000"/>
              </a:lnSpc>
              <a:buNone/>
            </a:pPr>
            <a:r>
              <a:rPr lang="en-US">
                <a:latin typeface="Arial"/>
                <a:ea typeface="Lato"/>
                <a:cs typeface="Arial"/>
              </a:rPr>
              <a:t>   - Gradient Boosting</a:t>
            </a:r>
          </a:p>
          <a:p>
            <a:pPr marL="0" indent="0">
              <a:lnSpc>
                <a:spcPct val="150000"/>
              </a:lnSpc>
              <a:buNone/>
            </a:pPr>
            <a:endParaRPr lang="en-US">
              <a:latin typeface="Arial"/>
              <a:ea typeface="Lato"/>
              <a:cs typeface="Arial"/>
            </a:endParaRPr>
          </a:p>
        </p:txBody>
      </p:sp>
    </p:spTree>
    <p:extLst>
      <p:ext uri="{BB962C8B-B14F-4D97-AF65-F5344CB8AC3E}">
        <p14:creationId xmlns:p14="http://schemas.microsoft.com/office/powerpoint/2010/main" val="276781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6D79A-528F-65D8-20DD-F55CD800D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48132-24EC-0026-7DC6-5A59755392B0}"/>
              </a:ext>
            </a:extLst>
          </p:cNvPr>
          <p:cNvSpPr>
            <a:spLocks noGrp="1"/>
          </p:cNvSpPr>
          <p:nvPr>
            <p:ph type="title"/>
          </p:nvPr>
        </p:nvSpPr>
        <p:spPr/>
        <p:txBody>
          <a:bodyPr lIns="91440" tIns="45720" rIns="91440" bIns="45720" anchor="t"/>
          <a:lstStyle/>
          <a:p>
            <a:r>
              <a:rPr lang="en-US">
                <a:latin typeface="Lato"/>
                <a:ea typeface="Lato"/>
                <a:cs typeface="Lato"/>
              </a:rPr>
              <a:t>2.6. Experiment using ML techniques</a:t>
            </a:r>
            <a:endParaRPr lang="vi-VN"/>
          </a:p>
        </p:txBody>
      </p:sp>
      <p:sp>
        <p:nvSpPr>
          <p:cNvPr id="6" name="Slide Number Placeholder 5">
            <a:extLst>
              <a:ext uri="{FF2B5EF4-FFF2-40B4-BE49-F238E27FC236}">
                <a16:creationId xmlns:a16="http://schemas.microsoft.com/office/drawing/2014/main" id="{BD74A95B-E9CA-82C6-B31B-0A9D6F83185C}"/>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4" name="Text Placeholder 2">
            <a:extLst>
              <a:ext uri="{FF2B5EF4-FFF2-40B4-BE49-F238E27FC236}">
                <a16:creationId xmlns:a16="http://schemas.microsoft.com/office/drawing/2014/main" id="{C3CEA28B-CE20-C6D8-A832-AF3C985DC26F}"/>
              </a:ext>
            </a:extLst>
          </p:cNvPr>
          <p:cNvSpPr>
            <a:spLocks noGrp="1"/>
          </p:cNvSpPr>
          <p:nvPr>
            <p:ph type="body" sz="quarter" idx="13"/>
          </p:nvPr>
        </p:nvSpPr>
        <p:spPr>
          <a:xfrm>
            <a:off x="302097" y="810998"/>
            <a:ext cx="11515725" cy="5514643"/>
          </a:xfrm>
        </p:spPr>
        <p:txBody>
          <a:bodyPr lIns="91440" tIns="45720" rIns="91440" bIns="45720" anchor="t"/>
          <a:lstStyle/>
          <a:p>
            <a:pPr>
              <a:lnSpc>
                <a:spcPct val="150000"/>
              </a:lnSpc>
            </a:pPr>
            <a:r>
              <a:rPr lang="en-US">
                <a:latin typeface="Lato"/>
                <a:ea typeface="Lato"/>
                <a:cs typeface="Lato"/>
              </a:rPr>
              <a:t>Data: Train / Test = 7 / 3</a:t>
            </a:r>
          </a:p>
          <a:p>
            <a:pPr>
              <a:lnSpc>
                <a:spcPct val="150000"/>
              </a:lnSpc>
            </a:pPr>
            <a:r>
              <a:rPr lang="en-US">
                <a:latin typeface="Lato"/>
                <a:ea typeface="Lato"/>
                <a:cs typeface="Lato"/>
              </a:rPr>
              <a:t>Metric: Accuracy score</a:t>
            </a:r>
            <a:endParaRPr lang="en-US"/>
          </a:p>
        </p:txBody>
      </p:sp>
      <p:pic>
        <p:nvPicPr>
          <p:cNvPr id="5" name="Hình ảnh 4" descr="Ảnh có chứa văn bản, ảnh chụp màn hình, Nhiều màu sắc, Sơ đồ&#10;&#10;Mô tả được tự động tạo">
            <a:extLst>
              <a:ext uri="{FF2B5EF4-FFF2-40B4-BE49-F238E27FC236}">
                <a16:creationId xmlns:a16="http://schemas.microsoft.com/office/drawing/2014/main" id="{31070868-DEDB-DE09-3D98-255179DC815E}"/>
              </a:ext>
            </a:extLst>
          </p:cNvPr>
          <p:cNvPicPr>
            <a:picLocks noChangeAspect="1"/>
          </p:cNvPicPr>
          <p:nvPr/>
        </p:nvPicPr>
        <p:blipFill>
          <a:blip r:embed="rId2"/>
          <a:stretch>
            <a:fillRect/>
          </a:stretch>
        </p:blipFill>
        <p:spPr>
          <a:xfrm>
            <a:off x="5089140" y="1127236"/>
            <a:ext cx="6542799" cy="4871300"/>
          </a:xfrm>
          <a:prstGeom prst="rect">
            <a:avLst/>
          </a:prstGeom>
        </p:spPr>
      </p:pic>
    </p:spTree>
    <p:extLst>
      <p:ext uri="{BB962C8B-B14F-4D97-AF65-F5344CB8AC3E}">
        <p14:creationId xmlns:p14="http://schemas.microsoft.com/office/powerpoint/2010/main" val="765771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Rectangle 12">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08460-D753-6E37-DD56-93307A47C4CA}"/>
              </a:ext>
            </a:extLst>
          </p:cNvPr>
          <p:cNvSpPr>
            <a:spLocks noGrp="1"/>
          </p:cNvSpPr>
          <p:nvPr>
            <p:ph type="title"/>
          </p:nvPr>
        </p:nvSpPr>
        <p:spPr>
          <a:xfrm>
            <a:off x="3371787" y="1712583"/>
            <a:ext cx="5578126" cy="2431049"/>
          </a:xfrm>
        </p:spPr>
        <p:txBody>
          <a:bodyPr vert="horz" lIns="91440" tIns="45720" rIns="91440" bIns="45720" rtlCol="0" anchor="b">
            <a:normAutofit/>
          </a:bodyPr>
          <a:lstStyle/>
          <a:p>
            <a:pPr algn="ctr"/>
            <a:r>
              <a:rPr lang="en-US" sz="5200" kern="1200">
                <a:solidFill>
                  <a:schemeClr val="tx2"/>
                </a:solidFill>
                <a:latin typeface="+mj-lt"/>
                <a:ea typeface="+mj-ea"/>
                <a:cs typeface="+mj-cs"/>
              </a:rPr>
              <a:t>3. </a:t>
            </a:r>
            <a:r>
              <a:rPr lang="en-US" sz="5200">
                <a:solidFill>
                  <a:schemeClr val="tx2"/>
                </a:solidFill>
                <a:latin typeface="+mj-lt"/>
                <a:ea typeface="+mj-ea"/>
                <a:cs typeface="+mj-cs"/>
              </a:rPr>
              <a:t>Conclusion</a:t>
            </a:r>
            <a:endParaRPr lang="en-US" sz="5200" kern="1200">
              <a:solidFill>
                <a:schemeClr val="tx2"/>
              </a:solidFill>
              <a:latin typeface="+mj-lt"/>
              <a:ea typeface="+mj-ea"/>
              <a:cs typeface="+mj-cs"/>
            </a:endParaRPr>
          </a:p>
        </p:txBody>
      </p:sp>
      <p:grpSp>
        <p:nvGrpSpPr>
          <p:cNvPr id="15" name="Group 14">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6" name="Freeform: Shape 15">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2" name="Freeform: Shape 21">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3F7DE22-D046-8105-57D5-65A86169C96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28</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53154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3. Conclusion</a:t>
            </a:r>
            <a:endParaRPr lang="en-US" b="0">
              <a:latin typeface="Lato"/>
              <a:ea typeface="Lato"/>
              <a:cs typeface="Lato"/>
            </a:endParaRPr>
          </a:p>
          <a:p>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4" name="Text Placeholder 2">
            <a:extLst>
              <a:ext uri="{FF2B5EF4-FFF2-40B4-BE49-F238E27FC236}">
                <a16:creationId xmlns:a16="http://schemas.microsoft.com/office/drawing/2014/main" id="{2FEB1080-1A14-06B9-450F-A61661C374B9}"/>
              </a:ext>
            </a:extLst>
          </p:cNvPr>
          <p:cNvSpPr>
            <a:spLocks noGrp="1"/>
          </p:cNvSpPr>
          <p:nvPr>
            <p:ph type="body" sz="quarter" idx="13"/>
          </p:nvPr>
        </p:nvSpPr>
        <p:spPr>
          <a:xfrm>
            <a:off x="337539" y="1032510"/>
            <a:ext cx="11501348" cy="5226260"/>
          </a:xfrm>
        </p:spPr>
        <p:txBody>
          <a:bodyPr lIns="91440" tIns="45720" rIns="91440" bIns="45720" anchor="t"/>
          <a:lstStyle/>
          <a:p>
            <a:pPr>
              <a:lnSpc>
                <a:spcPct val="150000"/>
              </a:lnSpc>
            </a:pPr>
            <a:r>
              <a:rPr lang="en-US">
                <a:latin typeface="Lato"/>
                <a:ea typeface="Lato"/>
                <a:cs typeface="Lato"/>
              </a:rPr>
              <a:t>We focused on text mining and classifying Vietnamese news. It involves collecting data from </a:t>
            </a:r>
            <a:r>
              <a:rPr lang="en-US" err="1">
                <a:latin typeface="Lato"/>
                <a:ea typeface="Lato"/>
                <a:cs typeface="Lato"/>
              </a:rPr>
              <a:t>VNExpress</a:t>
            </a:r>
            <a:r>
              <a:rPr lang="en-US">
                <a:latin typeface="Lato"/>
                <a:ea typeface="Lato"/>
                <a:cs typeface="Lato"/>
              </a:rPr>
              <a:t> using </a:t>
            </a:r>
            <a:r>
              <a:rPr lang="en-US" err="1">
                <a:latin typeface="Lato"/>
                <a:ea typeface="Lato"/>
                <a:cs typeface="Lato"/>
              </a:rPr>
              <a:t>BeautifulSoup</a:t>
            </a:r>
            <a:r>
              <a:rPr lang="en-US">
                <a:latin typeface="Lato"/>
                <a:ea typeface="Lato"/>
                <a:cs typeface="Lato"/>
              </a:rPr>
              <a:t>, preprocessing with tools, integrating this data for exploratory analysis, and applying some machine learning classifiers to categorize news content effectively. </a:t>
            </a:r>
            <a:endParaRPr lang="en-US"/>
          </a:p>
          <a:p>
            <a:pPr>
              <a:lnSpc>
                <a:spcPct val="150000"/>
              </a:lnSpc>
            </a:pPr>
            <a:endParaRPr lang="en-US">
              <a:latin typeface="Lato"/>
              <a:ea typeface="Lato"/>
              <a:cs typeface="Lato"/>
            </a:endParaRPr>
          </a:p>
        </p:txBody>
      </p:sp>
    </p:spTree>
    <p:extLst>
      <p:ext uri="{BB962C8B-B14F-4D97-AF65-F5344CB8AC3E}">
        <p14:creationId xmlns:p14="http://schemas.microsoft.com/office/powerpoint/2010/main" val="58813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2908842" y="980775"/>
            <a:ext cx="6374314" cy="925462"/>
          </a:xfrm>
        </p:spPr>
        <p:txBody>
          <a:bodyPr lIns="91440" tIns="45720" rIns="91440" bIns="45720" anchor="t"/>
          <a:lstStyle/>
          <a:p>
            <a:r>
              <a:rPr lang="en-US">
                <a:latin typeface="Lato"/>
                <a:ea typeface="Lato"/>
                <a:cs typeface="Lato"/>
              </a:rPr>
              <a:t>Group 04 Members:</a:t>
            </a:r>
            <a:br>
              <a:rPr lang="en-US">
                <a:latin typeface="Lato"/>
                <a:ea typeface="Lato"/>
                <a:cs typeface="Lato"/>
              </a:rPr>
            </a:br>
            <a:endParaRPr lang="en-US"/>
          </a:p>
        </p:txBody>
      </p:sp>
      <p:sp>
        <p:nvSpPr>
          <p:cNvPr id="2" name="TextBox 1">
            <a:extLst>
              <a:ext uri="{FF2B5EF4-FFF2-40B4-BE49-F238E27FC236}">
                <a16:creationId xmlns:a16="http://schemas.microsoft.com/office/drawing/2014/main" id="{CFB3BADE-4505-9727-67CF-D4F495926D8F}"/>
              </a:ext>
            </a:extLst>
          </p:cNvPr>
          <p:cNvSpPr txBox="1"/>
          <p:nvPr/>
        </p:nvSpPr>
        <p:spPr>
          <a:xfrm>
            <a:off x="3498761" y="2267218"/>
            <a:ext cx="5135450" cy="3070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000">
                <a:solidFill>
                  <a:schemeClr val="bg1"/>
                </a:solidFill>
                <a:latin typeface="Lato"/>
                <a:ea typeface="Lato"/>
                <a:cs typeface="Calibri"/>
              </a:rPr>
              <a:t>Nguyễn </a:t>
            </a:r>
            <a:r>
              <a:rPr lang="en-US" sz="2000" err="1">
                <a:solidFill>
                  <a:schemeClr val="bg1"/>
                </a:solidFill>
                <a:latin typeface="Lato"/>
                <a:ea typeface="Lato"/>
                <a:cs typeface="Calibri"/>
              </a:rPr>
              <a:t>Đình</a:t>
            </a:r>
            <a:r>
              <a:rPr lang="en-US" sz="2000">
                <a:solidFill>
                  <a:schemeClr val="bg1"/>
                </a:solidFill>
                <a:latin typeface="Lato"/>
                <a:ea typeface="Lato"/>
                <a:cs typeface="Calibri"/>
              </a:rPr>
              <a:t> </a:t>
            </a:r>
            <a:r>
              <a:rPr lang="en-US" sz="2000" err="1">
                <a:solidFill>
                  <a:schemeClr val="bg1"/>
                </a:solidFill>
                <a:latin typeface="Lato"/>
                <a:ea typeface="Lato"/>
                <a:cs typeface="Calibri"/>
              </a:rPr>
              <a:t>Lộc</a:t>
            </a:r>
            <a:r>
              <a:rPr lang="en-US" sz="2000">
                <a:solidFill>
                  <a:schemeClr val="bg1"/>
                </a:solidFill>
                <a:latin typeface="Lato"/>
                <a:ea typeface="Lato"/>
                <a:cs typeface="Calibri"/>
              </a:rPr>
              <a:t>                           20194791</a:t>
            </a:r>
            <a:endParaRPr lang="en-US" sz="2000" err="1">
              <a:solidFill>
                <a:schemeClr val="bg1"/>
              </a:solidFill>
              <a:latin typeface="Lato"/>
              <a:ea typeface="Lato"/>
              <a:cs typeface="Calibri"/>
            </a:endParaRPr>
          </a:p>
          <a:p>
            <a:pPr>
              <a:lnSpc>
                <a:spcPct val="200000"/>
              </a:lnSpc>
            </a:pPr>
            <a:r>
              <a:rPr lang="en-US" sz="2000">
                <a:solidFill>
                  <a:schemeClr val="bg1"/>
                </a:solidFill>
                <a:latin typeface="Lato"/>
                <a:ea typeface="Lato"/>
                <a:cs typeface="Calibri"/>
              </a:rPr>
              <a:t>Trần </a:t>
            </a:r>
            <a:r>
              <a:rPr lang="en-US" sz="2000" err="1">
                <a:solidFill>
                  <a:schemeClr val="bg1"/>
                </a:solidFill>
                <a:latin typeface="Lato"/>
                <a:ea typeface="Lato"/>
                <a:cs typeface="Calibri"/>
              </a:rPr>
              <a:t>Thế</a:t>
            </a:r>
            <a:r>
              <a:rPr lang="en-US" sz="2000">
                <a:solidFill>
                  <a:schemeClr val="bg1"/>
                </a:solidFill>
                <a:latin typeface="Lato"/>
                <a:ea typeface="Lato"/>
                <a:cs typeface="Calibri"/>
              </a:rPr>
              <a:t> Thịnh                               20194853</a:t>
            </a:r>
          </a:p>
          <a:p>
            <a:pPr>
              <a:lnSpc>
                <a:spcPct val="200000"/>
              </a:lnSpc>
            </a:pPr>
            <a:r>
              <a:rPr lang="en-US" sz="2000">
                <a:solidFill>
                  <a:schemeClr val="bg1"/>
                </a:solidFill>
                <a:latin typeface="Lato"/>
                <a:ea typeface="Lato"/>
                <a:cs typeface="Calibri"/>
              </a:rPr>
              <a:t>Đinh Hữu </a:t>
            </a:r>
            <a:r>
              <a:rPr lang="en-US" sz="2000" err="1">
                <a:solidFill>
                  <a:schemeClr val="bg1"/>
                </a:solidFill>
                <a:latin typeface="Lato"/>
                <a:ea typeface="Lato"/>
                <a:cs typeface="Calibri"/>
              </a:rPr>
              <a:t>Đại</a:t>
            </a:r>
            <a:r>
              <a:rPr lang="en-US" sz="2000">
                <a:solidFill>
                  <a:schemeClr val="bg1"/>
                </a:solidFill>
                <a:latin typeface="Lato"/>
                <a:ea typeface="Lato"/>
                <a:cs typeface="Calibri"/>
              </a:rPr>
              <a:t>                                 20194735</a:t>
            </a:r>
          </a:p>
          <a:p>
            <a:pPr>
              <a:lnSpc>
                <a:spcPct val="200000"/>
              </a:lnSpc>
            </a:pPr>
            <a:r>
              <a:rPr lang="en-US" sz="2000">
                <a:solidFill>
                  <a:schemeClr val="bg1"/>
                </a:solidFill>
                <a:latin typeface="Lato"/>
                <a:ea typeface="Lato"/>
                <a:cs typeface="Calibri"/>
              </a:rPr>
              <a:t>Bùi Quốc </a:t>
            </a:r>
            <a:r>
              <a:rPr lang="en-US" sz="2000" err="1">
                <a:solidFill>
                  <a:schemeClr val="bg1"/>
                </a:solidFill>
                <a:latin typeface="Lato"/>
                <a:ea typeface="Lato"/>
                <a:cs typeface="Calibri"/>
              </a:rPr>
              <a:t>Thuận</a:t>
            </a:r>
            <a:r>
              <a:rPr lang="en-US" sz="2000">
                <a:solidFill>
                  <a:schemeClr val="bg1"/>
                </a:solidFill>
                <a:latin typeface="Lato"/>
                <a:ea typeface="Lato"/>
                <a:cs typeface="Calibri"/>
              </a:rPr>
              <a:t>                             20194854</a:t>
            </a:r>
          </a:p>
          <a:p>
            <a:pPr>
              <a:lnSpc>
                <a:spcPct val="200000"/>
              </a:lnSpc>
            </a:pPr>
            <a:r>
              <a:rPr lang="en-US" sz="2000">
                <a:solidFill>
                  <a:schemeClr val="bg1"/>
                </a:solidFill>
                <a:latin typeface="Lato"/>
                <a:ea typeface="Lato"/>
                <a:cs typeface="Calibri"/>
              </a:rPr>
              <a:t>Nguyễn Mạnh Dũng                      20194745</a:t>
            </a:r>
          </a:p>
        </p:txBody>
      </p:sp>
    </p:spTree>
    <p:extLst>
      <p:ext uri="{BB962C8B-B14F-4D97-AF65-F5344CB8AC3E}">
        <p14:creationId xmlns:p14="http://schemas.microsoft.com/office/powerpoint/2010/main" val="1234004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30</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400" kern="1200">
                <a:solidFill>
                  <a:srgbClr val="FFFFFF"/>
                </a:solidFill>
                <a:latin typeface="+mj-lt"/>
                <a:ea typeface="+mj-ea"/>
                <a:cs typeface="+mj-cs"/>
              </a:rPr>
              <a:t>Table of Content</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4350716" y="634274"/>
            <a:ext cx="6906491" cy="5585619"/>
          </a:xfrm>
        </p:spPr>
        <p:txBody>
          <a:bodyPr vert="horz" lIns="91440" tIns="45720" rIns="91440" bIns="45720" rtlCol="0" anchor="ctr">
            <a:normAutofit/>
          </a:bodyPr>
          <a:lstStyle/>
          <a:p>
            <a:pPr marL="800100" indent="-514350">
              <a:buAutoNum type="arabicPeriod"/>
            </a:pPr>
            <a:r>
              <a:rPr lang="en-US">
                <a:latin typeface="+mn-lt"/>
                <a:ea typeface="+mn-ea"/>
                <a:cs typeface="+mn-cs"/>
              </a:rPr>
              <a:t>Problem Introduction</a:t>
            </a:r>
            <a:endParaRPr lang="en-US"/>
          </a:p>
          <a:p>
            <a:pPr marL="800100" indent="-514350">
              <a:buAutoNum type="arabicPeriod"/>
            </a:pPr>
            <a:r>
              <a:rPr lang="en-US">
                <a:latin typeface="+mn-lt"/>
                <a:ea typeface="+mn-ea"/>
                <a:cs typeface="Calibri" panose="020F0502020204030204"/>
              </a:rPr>
              <a:t>Text Mining &amp; Classifying</a:t>
            </a:r>
            <a:endParaRPr lang="en-US">
              <a:latin typeface="+mn-lt"/>
              <a:ea typeface="Calibri"/>
              <a:cs typeface="Calibri" panose="020F0502020204030204"/>
            </a:endParaRPr>
          </a:p>
          <a:p>
            <a:pPr marL="971550" lvl="1"/>
            <a:r>
              <a:rPr lang="en-US">
                <a:latin typeface="Lato"/>
                <a:ea typeface="Lato"/>
                <a:cs typeface="Calibri"/>
              </a:rPr>
              <a:t>Data preparation</a:t>
            </a:r>
          </a:p>
          <a:p>
            <a:pPr marL="971550" lvl="1"/>
            <a:r>
              <a:rPr lang="en-US">
                <a:latin typeface="Lato"/>
                <a:ea typeface="Lato"/>
                <a:cs typeface="Lato"/>
              </a:rPr>
              <a:t>Data Cleaning &amp; Preprocessing</a:t>
            </a:r>
            <a:endParaRPr lang="en-US">
              <a:latin typeface="Lato"/>
              <a:ea typeface="Lato"/>
              <a:cs typeface="Calibri"/>
            </a:endParaRPr>
          </a:p>
          <a:p>
            <a:pPr marL="971550" lvl="1"/>
            <a:r>
              <a:rPr lang="en-US">
                <a:latin typeface="Lato"/>
                <a:ea typeface="Lato"/>
                <a:cs typeface="Calibri"/>
              </a:rPr>
              <a:t>Data integration</a:t>
            </a:r>
            <a:endParaRPr lang="en-US">
              <a:latin typeface="Lato"/>
              <a:ea typeface="Lato"/>
              <a:cs typeface="Lato"/>
            </a:endParaRPr>
          </a:p>
          <a:p>
            <a:pPr marL="971550" lvl="1"/>
            <a:r>
              <a:rPr lang="en-US">
                <a:latin typeface="Lato"/>
                <a:ea typeface="Lato"/>
                <a:cs typeface="Calibri"/>
              </a:rPr>
              <a:t>Group by category</a:t>
            </a:r>
            <a:endParaRPr lang="en-US">
              <a:latin typeface="Lato"/>
              <a:ea typeface="Lato"/>
              <a:cs typeface="Lato"/>
            </a:endParaRPr>
          </a:p>
          <a:p>
            <a:pPr marL="971550" lvl="1"/>
            <a:r>
              <a:rPr lang="en-US">
                <a:solidFill>
                  <a:srgbClr val="000000"/>
                </a:solidFill>
                <a:latin typeface="Lato"/>
                <a:ea typeface="Lato"/>
                <a:cs typeface="Lato"/>
              </a:rPr>
              <a:t>Exploratory data analysis &amp; Visualization</a:t>
            </a:r>
            <a:endParaRPr lang="en-US">
              <a:latin typeface="Lato"/>
              <a:ea typeface="Lato"/>
              <a:cs typeface="Lato"/>
            </a:endParaRPr>
          </a:p>
          <a:p>
            <a:pPr marL="971550" lvl="1"/>
            <a:r>
              <a:rPr lang="en-US">
                <a:latin typeface="Lato"/>
                <a:ea typeface="Lato"/>
                <a:cs typeface="Lato"/>
              </a:rPr>
              <a:t>Evaluate some classifier in Machine Learning to classify the news</a:t>
            </a:r>
          </a:p>
          <a:p>
            <a:pPr marL="514350">
              <a:buAutoNum type="arabicPeriod"/>
            </a:pPr>
            <a:r>
              <a:rPr lang="en-US">
                <a:latin typeface="+mn-lt"/>
                <a:ea typeface="Calibri" panose="020F0502020204030204"/>
                <a:cs typeface="Calibri" panose="020F0502020204030204"/>
              </a:rPr>
              <a:t>   Conclusion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4</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22143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5" name="Freeform: Shape 14">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679109" y="2161506"/>
            <a:ext cx="6834085" cy="1419524"/>
          </a:xfrm>
        </p:spPr>
        <p:txBody>
          <a:bodyPr vert="horz" lIns="91440" tIns="45720" rIns="91440" bIns="45720" rtlCol="0" anchor="b">
            <a:normAutofit/>
          </a:bodyPr>
          <a:lstStyle/>
          <a:p>
            <a:pPr algn="ctr"/>
            <a:r>
              <a:rPr lang="en-US" sz="5200">
                <a:solidFill>
                  <a:schemeClr val="tx2"/>
                </a:solidFill>
                <a:latin typeface="+mj-lt"/>
                <a:ea typeface="+mj-ea"/>
                <a:cs typeface="+mj-cs"/>
              </a:rPr>
              <a:t>1. Problem</a:t>
            </a:r>
            <a:r>
              <a:rPr lang="en-US" sz="5200" kern="1200">
                <a:solidFill>
                  <a:schemeClr val="tx2"/>
                </a:solidFill>
                <a:latin typeface="+mj-lt"/>
                <a:ea typeface="+mj-ea"/>
                <a:cs typeface="+mj-cs"/>
              </a:rPr>
              <a:t> Introduction</a:t>
            </a:r>
            <a:endParaRPr lang="en-US">
              <a:solidFill>
                <a:schemeClr val="tx2"/>
              </a:solidFill>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5</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lIns="91440" tIns="45720" rIns="91440" bIns="45720" anchor="t"/>
          <a:lstStyle/>
          <a:p>
            <a:pPr marL="514350" indent="-514350">
              <a:buAutoNum type="arabicPeriod"/>
            </a:pPr>
            <a:r>
              <a:rPr lang="en-US">
                <a:latin typeface="Lato"/>
                <a:ea typeface="Lato"/>
                <a:cs typeface="Lato"/>
              </a:rPr>
              <a:t>Problem Introduction</a:t>
            </a:r>
            <a:endParaRPr lang="en-US"/>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7" name="Text Placeholder 2">
            <a:extLst>
              <a:ext uri="{FF2B5EF4-FFF2-40B4-BE49-F238E27FC236}">
                <a16:creationId xmlns:a16="http://schemas.microsoft.com/office/drawing/2014/main" id="{86ABB6D1-ACA0-5304-B729-E2214DE12306}"/>
              </a:ext>
            </a:extLst>
          </p:cNvPr>
          <p:cNvSpPr txBox="1">
            <a:spLocks/>
          </p:cNvSpPr>
          <p:nvPr/>
        </p:nvSpPr>
        <p:spPr>
          <a:xfrm>
            <a:off x="337539" y="1257890"/>
            <a:ext cx="11523578" cy="25634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Lato"/>
                <a:ea typeface="Lato"/>
                <a:cs typeface="Lato"/>
              </a:rPr>
              <a:t>Text mining (Text analytics), the process of exploring and analyzing large amounts of unstructured text data aided by software that can identify concepts, patterns, topics, keywords and other attributes in the data.</a:t>
            </a:r>
            <a:endParaRPr lang="vi-VN"/>
          </a:p>
        </p:txBody>
      </p:sp>
      <p:pic>
        <p:nvPicPr>
          <p:cNvPr id="3" name="Hình ảnh 2" descr="10 text mining examples">
            <a:extLst>
              <a:ext uri="{FF2B5EF4-FFF2-40B4-BE49-F238E27FC236}">
                <a16:creationId xmlns:a16="http://schemas.microsoft.com/office/drawing/2014/main" id="{3F0F4135-2AE1-939E-E251-EFC82BB1D02B}"/>
              </a:ext>
            </a:extLst>
          </p:cNvPr>
          <p:cNvPicPr>
            <a:picLocks noChangeAspect="1"/>
          </p:cNvPicPr>
          <p:nvPr/>
        </p:nvPicPr>
        <p:blipFill>
          <a:blip r:embed="rId2"/>
          <a:stretch>
            <a:fillRect/>
          </a:stretch>
        </p:blipFill>
        <p:spPr>
          <a:xfrm>
            <a:off x="5922762" y="3029781"/>
            <a:ext cx="4870861" cy="2883342"/>
          </a:xfrm>
          <a:prstGeom prst="rect">
            <a:avLst/>
          </a:prstGeom>
        </p:spPr>
      </p:pic>
    </p:spTree>
    <p:extLst>
      <p:ext uri="{BB962C8B-B14F-4D97-AF65-F5344CB8AC3E}">
        <p14:creationId xmlns:p14="http://schemas.microsoft.com/office/powerpoint/2010/main" val="132158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lIns="91440" tIns="45720" rIns="91440" bIns="45720" anchor="t"/>
          <a:lstStyle/>
          <a:p>
            <a:pPr marL="514350" indent="-514350">
              <a:buAutoNum type="arabicPeriod"/>
            </a:pPr>
            <a:r>
              <a:rPr lang="en-US">
                <a:latin typeface="Lato"/>
                <a:ea typeface="Lato"/>
                <a:cs typeface="Lato"/>
              </a:rPr>
              <a:t>Problem Introduction</a:t>
            </a:r>
            <a:endParaRPr lang="en-US"/>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7" name="Text Placeholder 2">
            <a:extLst>
              <a:ext uri="{FF2B5EF4-FFF2-40B4-BE49-F238E27FC236}">
                <a16:creationId xmlns:a16="http://schemas.microsoft.com/office/drawing/2014/main" id="{86ABB6D1-ACA0-5304-B729-E2214DE12306}"/>
              </a:ext>
            </a:extLst>
          </p:cNvPr>
          <p:cNvSpPr txBox="1">
            <a:spLocks/>
          </p:cNvSpPr>
          <p:nvPr/>
        </p:nvSpPr>
        <p:spPr>
          <a:xfrm>
            <a:off x="337539" y="1257890"/>
            <a:ext cx="11523578" cy="25634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Lato"/>
                <a:ea typeface="Lato"/>
                <a:cs typeface="Lato"/>
              </a:rPr>
              <a:t>In this project, we will attempt to apply some text processing, statistical analysis, and machine learning methods to text, particularly, mining and classifying Vietnamese News.</a:t>
            </a:r>
          </a:p>
          <a:p>
            <a:endParaRPr lang="en-US">
              <a:latin typeface="Lato"/>
              <a:ea typeface="Lato"/>
              <a:cs typeface="Lato"/>
            </a:endParaRPr>
          </a:p>
        </p:txBody>
      </p:sp>
      <p:pic>
        <p:nvPicPr>
          <p:cNvPr id="8" name="Picture 7" descr="Tin tức Việt Nam và quốc tế nóng, nhanh, cập nhật 24h | Báo Dân trí">
            <a:extLst>
              <a:ext uri="{FF2B5EF4-FFF2-40B4-BE49-F238E27FC236}">
                <a16:creationId xmlns:a16="http://schemas.microsoft.com/office/drawing/2014/main" id="{33D4631B-51C3-ED3C-C7AB-EB1E15E46783}"/>
              </a:ext>
            </a:extLst>
          </p:cNvPr>
          <p:cNvPicPr>
            <a:picLocks noChangeAspect="1"/>
          </p:cNvPicPr>
          <p:nvPr/>
        </p:nvPicPr>
        <p:blipFill>
          <a:blip r:embed="rId2"/>
          <a:stretch>
            <a:fillRect/>
          </a:stretch>
        </p:blipFill>
        <p:spPr>
          <a:xfrm>
            <a:off x="785518" y="3837441"/>
            <a:ext cx="2743200" cy="799825"/>
          </a:xfrm>
          <a:prstGeom prst="rect">
            <a:avLst/>
          </a:prstGeom>
        </p:spPr>
      </p:pic>
      <p:pic>
        <p:nvPicPr>
          <p:cNvPr id="9" name="Picture 8" descr="Sự ra đời của VnExpress - OneCMS">
            <a:extLst>
              <a:ext uri="{FF2B5EF4-FFF2-40B4-BE49-F238E27FC236}">
                <a16:creationId xmlns:a16="http://schemas.microsoft.com/office/drawing/2014/main" id="{F3DDC277-E55E-E6DB-0CFA-DB42CCA7E3FB}"/>
              </a:ext>
            </a:extLst>
          </p:cNvPr>
          <p:cNvPicPr>
            <a:picLocks noChangeAspect="1"/>
          </p:cNvPicPr>
          <p:nvPr/>
        </p:nvPicPr>
        <p:blipFill>
          <a:blip r:embed="rId3"/>
          <a:stretch>
            <a:fillRect/>
          </a:stretch>
        </p:blipFill>
        <p:spPr>
          <a:xfrm>
            <a:off x="4587316" y="3547212"/>
            <a:ext cx="2743200" cy="1380281"/>
          </a:xfrm>
          <a:prstGeom prst="rect">
            <a:avLst/>
          </a:prstGeom>
        </p:spPr>
      </p:pic>
      <p:pic>
        <p:nvPicPr>
          <p:cNvPr id="3" name="Hình ảnh 2" descr="Vietnamnet TV | Wikia Logos | Fandom">
            <a:extLst>
              <a:ext uri="{FF2B5EF4-FFF2-40B4-BE49-F238E27FC236}">
                <a16:creationId xmlns:a16="http://schemas.microsoft.com/office/drawing/2014/main" id="{48997893-6165-1033-A461-5E4D5AF38B23}"/>
              </a:ext>
            </a:extLst>
          </p:cNvPr>
          <p:cNvPicPr>
            <a:picLocks noChangeAspect="1"/>
          </p:cNvPicPr>
          <p:nvPr/>
        </p:nvPicPr>
        <p:blipFill>
          <a:blip r:embed="rId4"/>
          <a:stretch>
            <a:fillRect/>
          </a:stretch>
        </p:blipFill>
        <p:spPr>
          <a:xfrm>
            <a:off x="8475957" y="3541347"/>
            <a:ext cx="2743198" cy="1406486"/>
          </a:xfrm>
          <a:prstGeom prst="rect">
            <a:avLst/>
          </a:prstGeom>
        </p:spPr>
      </p:pic>
    </p:spTree>
    <p:extLst>
      <p:ext uri="{BB962C8B-B14F-4D97-AF65-F5344CB8AC3E}">
        <p14:creationId xmlns:p14="http://schemas.microsoft.com/office/powerpoint/2010/main" val="419319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lIns="91440" tIns="45720" rIns="91440" bIns="45720" anchor="t"/>
          <a:lstStyle/>
          <a:p>
            <a:r>
              <a:rPr lang="en-US">
                <a:latin typeface="Lato"/>
                <a:ea typeface="Lato"/>
                <a:cs typeface="Lato"/>
              </a:rPr>
              <a:t>Process</a:t>
            </a:r>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p:txBody>
          <a:bodyPr lIns="91440" tIns="45720" rIns="91440" bIns="45720" anchor="t"/>
          <a:lstStyle/>
          <a:p>
            <a:pPr marL="0" indent="0">
              <a:lnSpc>
                <a:spcPct val="150000"/>
              </a:lnSpc>
              <a:buNone/>
            </a:pPr>
            <a:r>
              <a:rPr lang="en-US">
                <a:latin typeface="Lato"/>
                <a:ea typeface="Lato"/>
                <a:cs typeface="Lato"/>
              </a:rPr>
              <a:t>Delivering the problem, we will follow 6 steps:</a:t>
            </a:r>
            <a:endParaRPr lang="en-US"/>
          </a:p>
          <a:p>
            <a:pPr marL="971550" lvl="1"/>
            <a:r>
              <a:rPr lang="en-US">
                <a:latin typeface="Lato"/>
                <a:ea typeface="Lato"/>
                <a:cs typeface="Arial"/>
              </a:rPr>
              <a:t>Data Preparation</a:t>
            </a:r>
          </a:p>
          <a:p>
            <a:pPr marL="971550" lvl="1"/>
            <a:endParaRPr lang="en-US">
              <a:latin typeface="Lato"/>
              <a:ea typeface="Lato"/>
              <a:cs typeface="Arial"/>
            </a:endParaRPr>
          </a:p>
          <a:p>
            <a:pPr marL="971550" lvl="1"/>
            <a:r>
              <a:rPr lang="en-US">
                <a:latin typeface="Lato"/>
                <a:ea typeface="Lato"/>
                <a:cs typeface="Arial"/>
              </a:rPr>
              <a:t>Data </a:t>
            </a:r>
            <a:r>
              <a:rPr lang="en-US">
                <a:latin typeface="Lato"/>
                <a:ea typeface="Lato"/>
                <a:cs typeface="Lato"/>
              </a:rPr>
              <a:t>Cleaning &amp; Preprocessing</a:t>
            </a:r>
            <a:endParaRPr lang="en-US">
              <a:latin typeface="Lato"/>
              <a:ea typeface="Lato"/>
              <a:cs typeface="Arial"/>
            </a:endParaRPr>
          </a:p>
          <a:p>
            <a:pPr marL="742950" lvl="1" indent="0">
              <a:buNone/>
            </a:pPr>
            <a:endParaRPr lang="en-US">
              <a:latin typeface="Lato"/>
              <a:ea typeface="Lato"/>
              <a:cs typeface="Arial"/>
            </a:endParaRPr>
          </a:p>
          <a:p>
            <a:pPr marL="971550" lvl="1"/>
            <a:r>
              <a:rPr lang="en-US">
                <a:latin typeface="Lato"/>
                <a:ea typeface="Lato"/>
                <a:cs typeface="Arial"/>
              </a:rPr>
              <a:t>Data integration</a:t>
            </a:r>
          </a:p>
          <a:p>
            <a:pPr marL="742950" lvl="1" indent="0">
              <a:buNone/>
            </a:pPr>
            <a:endParaRPr lang="en-US">
              <a:latin typeface="Lato"/>
              <a:ea typeface="Lato"/>
              <a:cs typeface="Arial"/>
            </a:endParaRPr>
          </a:p>
          <a:p>
            <a:pPr marL="971550" lvl="1"/>
            <a:r>
              <a:rPr lang="en-US">
                <a:latin typeface="Lato"/>
                <a:ea typeface="Lato"/>
                <a:cs typeface="Arial"/>
              </a:rPr>
              <a:t>Group by category</a:t>
            </a:r>
            <a:endParaRPr lang="en-US">
              <a:latin typeface="Lato"/>
              <a:cs typeface="Arial"/>
            </a:endParaRPr>
          </a:p>
          <a:p>
            <a:pPr marL="971550" lvl="1"/>
            <a:endParaRPr lang="en-US">
              <a:latin typeface="Lato"/>
              <a:ea typeface="Lato"/>
              <a:cs typeface="Arial"/>
            </a:endParaRPr>
          </a:p>
          <a:p>
            <a:pPr marL="971550" lvl="1"/>
            <a:r>
              <a:rPr lang="en-US">
                <a:latin typeface="Lato"/>
                <a:ea typeface="Lato"/>
                <a:cs typeface="Arial"/>
              </a:rPr>
              <a:t>Exploratory data analysis &amp; Visualization</a:t>
            </a:r>
          </a:p>
          <a:p>
            <a:pPr marL="742950" lvl="1" indent="0">
              <a:buNone/>
            </a:pPr>
            <a:endParaRPr lang="en-US">
              <a:latin typeface="Lato"/>
              <a:ea typeface="Lato"/>
              <a:cs typeface="Arial"/>
            </a:endParaRPr>
          </a:p>
          <a:p>
            <a:pPr marL="971550" lvl="1">
              <a:buFont typeface="Arial"/>
            </a:pPr>
            <a:r>
              <a:rPr lang="en-US">
                <a:latin typeface="Lato"/>
                <a:ea typeface="Lato"/>
                <a:cs typeface="Arial"/>
              </a:rPr>
              <a:t>Evaluate some classifier in Machine Learning to classify the news</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3505952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6" name="Group 15">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7" name="Freeform: Shape 16">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23" name="Freeform: Shape 22">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804672" y="1055098"/>
            <a:ext cx="5760719" cy="4747805"/>
          </a:xfrm>
        </p:spPr>
        <p:txBody>
          <a:bodyPr vert="horz" lIns="91440" tIns="45720" rIns="91440" bIns="45720" rtlCol="0" anchor="ctr">
            <a:normAutofit/>
          </a:bodyPr>
          <a:lstStyle/>
          <a:p>
            <a:r>
              <a:rPr lang="en-US" sz="5000" kern="1200">
                <a:solidFill>
                  <a:schemeClr val="tx2"/>
                </a:solidFill>
                <a:latin typeface="+mj-lt"/>
                <a:ea typeface="+mj-ea"/>
                <a:cs typeface="+mj-cs"/>
              </a:rPr>
              <a:t>2.  </a:t>
            </a:r>
            <a:r>
              <a:rPr lang="en-US" sz="5000">
                <a:solidFill>
                  <a:schemeClr val="tx2"/>
                </a:solidFill>
                <a:latin typeface="+mj-lt"/>
                <a:ea typeface="+mj-ea"/>
                <a:cs typeface="+mj-cs"/>
              </a:rPr>
              <a:t>Text Mining &amp; Classifying</a:t>
            </a:r>
            <a:endParaRPr lang="en-US" sz="5000" kern="1200">
              <a:solidFill>
                <a:schemeClr val="tx2"/>
              </a:solidFill>
              <a:latin typeface="+mj-lt"/>
              <a:ea typeface="+mj-ea"/>
              <a:cs typeface="Calibri Light"/>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9</a:t>
            </a:fld>
            <a:endParaRPr lang="en-US">
              <a:solidFill>
                <a:schemeClr val="tx1">
                  <a:tint val="75000"/>
                </a:schemeClr>
              </a:solidFill>
              <a:latin typeface="+mn-lt"/>
              <a:ea typeface="+mn-ea"/>
              <a:cs typeface="+mn-cs"/>
            </a:endParaRPr>
          </a:p>
        </p:txBody>
      </p:sp>
      <p:sp>
        <p:nvSpPr>
          <p:cNvPr id="7" name="Text Placeholder 2">
            <a:extLst>
              <a:ext uri="{FF2B5EF4-FFF2-40B4-BE49-F238E27FC236}">
                <a16:creationId xmlns:a16="http://schemas.microsoft.com/office/drawing/2014/main" id="{86ABB6D1-ACA0-5304-B729-E2214DE12306}"/>
              </a:ext>
            </a:extLst>
          </p:cNvPr>
          <p:cNvSpPr txBox="1">
            <a:spLocks/>
          </p:cNvSpPr>
          <p:nvPr/>
        </p:nvSpPr>
        <p:spPr>
          <a:xfrm>
            <a:off x="337539" y="1257890"/>
            <a:ext cx="11504993" cy="19873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Lato"/>
              <a:ea typeface="Lato"/>
              <a:cs typeface="Lato"/>
            </a:endParaRPr>
          </a:p>
        </p:txBody>
      </p:sp>
    </p:spTree>
    <p:extLst>
      <p:ext uri="{BB962C8B-B14F-4D97-AF65-F5344CB8AC3E}">
        <p14:creationId xmlns:p14="http://schemas.microsoft.com/office/powerpoint/2010/main" val="1748260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Màn hình rộng</PresentationFormat>
  <Slides>30</Slides>
  <Notes>0</Notes>
  <HiddenSlides>0</HiddenSlides>
  <ScaleCrop>false</ScaleCrop>
  <HeadingPairs>
    <vt:vector size="4" baseType="variant">
      <vt:variant>
        <vt:lpstr>Chủ đề</vt:lpstr>
      </vt:variant>
      <vt:variant>
        <vt:i4>1</vt:i4>
      </vt:variant>
      <vt:variant>
        <vt:lpstr>Tiêu đề Bản chiếu</vt:lpstr>
      </vt:variant>
      <vt:variant>
        <vt:i4>30</vt:i4>
      </vt:variant>
    </vt:vector>
  </HeadingPairs>
  <TitlesOfParts>
    <vt:vector size="31" baseType="lpstr">
      <vt:lpstr>Office Theme</vt:lpstr>
      <vt:lpstr>Bản trình bày PowerPoint</vt:lpstr>
      <vt:lpstr>Bản trình bày PowerPoint</vt:lpstr>
      <vt:lpstr>Group 04 Members: </vt:lpstr>
      <vt:lpstr>Table of Content</vt:lpstr>
      <vt:lpstr>1. Problem Introduction</vt:lpstr>
      <vt:lpstr>Problem Introduction</vt:lpstr>
      <vt:lpstr>Problem Introduction</vt:lpstr>
      <vt:lpstr>Process</vt:lpstr>
      <vt:lpstr>2.  Text Mining &amp; Classifying</vt:lpstr>
      <vt:lpstr>2.1. Data Preparation</vt:lpstr>
      <vt:lpstr>2.1. Data Preparation</vt:lpstr>
      <vt:lpstr>2.1. Data Preparation</vt:lpstr>
      <vt:lpstr>2.1. Data Preparation</vt:lpstr>
      <vt:lpstr>2.2. Data Cleaning &amp; Preprocessing</vt:lpstr>
      <vt:lpstr>2.3. Data Integration</vt:lpstr>
      <vt:lpstr>2.3. Group by category</vt:lpstr>
      <vt:lpstr>2.4. Exploratory data analysis &amp; Visualization</vt:lpstr>
      <vt:lpstr>2.4. Exploratory data analysis &amp; Visualization</vt:lpstr>
      <vt:lpstr>2.4. Exploratory data analysis &amp; Visualization</vt:lpstr>
      <vt:lpstr>2.4. Exploratory data analysis &amp; Visualization</vt:lpstr>
      <vt:lpstr>2.4. Exploratory data analysis &amp; Visualization</vt:lpstr>
      <vt:lpstr>2.4. Exploratory data analysis &amp; Visualization</vt:lpstr>
      <vt:lpstr>2.4. Exploratory data analysis &amp; Visualization</vt:lpstr>
      <vt:lpstr>2.4. Exploratory data analysis &amp; Visualization</vt:lpstr>
      <vt:lpstr>2.5. Experiment using ML techniques</vt:lpstr>
      <vt:lpstr>2.5. Experiment using ML techniques</vt:lpstr>
      <vt:lpstr>2.6. Experiment using ML techniques</vt:lpstr>
      <vt:lpstr>3. Conclusion</vt:lpstr>
      <vt:lpstr>3. Conclusion </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4</cp:revision>
  <dcterms:created xsi:type="dcterms:W3CDTF">2021-05-28T04:32:29Z</dcterms:created>
  <dcterms:modified xsi:type="dcterms:W3CDTF">2023-12-28T06:11:41Z</dcterms:modified>
</cp:coreProperties>
</file>